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76" r:id="rId4"/>
    <p:sldId id="258" r:id="rId5"/>
    <p:sldId id="259" r:id="rId6"/>
    <p:sldId id="262" r:id="rId7"/>
    <p:sldId id="263" r:id="rId8"/>
    <p:sldId id="277" r:id="rId9"/>
    <p:sldId id="264" r:id="rId10"/>
    <p:sldId id="270" r:id="rId11"/>
    <p:sldId id="271" r:id="rId12"/>
    <p:sldId id="272" r:id="rId13"/>
    <p:sldId id="273" r:id="rId14"/>
    <p:sldId id="275" r:id="rId15"/>
    <p:sldId id="274" r:id="rId16"/>
  </p:sldIdLst>
  <p:sldSz cx="12192000" cy="6858000"/>
  <p:notesSz cx="6858000" cy="9144000"/>
  <p:embeddedFontLst>
    <p:embeddedFont>
      <p:font typeface="Century Gothic" panose="020B0502020202020204" pitchFamily="3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8" roundtripDataSignature="AMtx7mgbp1UOphvqPdcq7Uskk6ySnxfDg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56803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1e6e934d55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1e6e934d55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e6e934d554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7" name="Google Shape;157;g1e6e934d554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e6e934d554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7" name="Google Shape;157;g1e6e934d554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7836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e6e934d554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g1e6e934d554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e6e934d554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g1e6e934d554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1e6e934d554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g1e6e934d554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e6e934d554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g1e6e934d554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6e934d554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g1e6e934d554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6e934d554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0" name="Google Shape;220;g1e6e934d554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403629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1e6e934d554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g1e6e934d554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6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rotWithShape="1">
            <a:blip r:embed="rId2">
              <a:alphaModFix amt="45000"/>
            </a:blip>
            <a:tile tx="-31750" ty="-120650" sx="100000" sy="100000" flip="xy" algn="tl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6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EFEFE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6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6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" name="Google Shape;18;p6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9" name="Google Shape;19;p6"/>
            <p:cNvCxnSpPr/>
            <p:nvPr/>
          </p:nvCxnSpPr>
          <p:spPr>
            <a:xfrm>
              <a:off x="5318306" y="1386268"/>
              <a:ext cx="0" cy="640080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20" name="Google Shape;20;p6"/>
            <p:cNvCxnSpPr/>
            <p:nvPr/>
          </p:nvCxnSpPr>
          <p:spPr>
            <a:xfrm>
              <a:off x="6885637" y="1386268"/>
              <a:ext cx="0" cy="640080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21" name="Google Shape;21;p6"/>
            <p:cNvCxnSpPr/>
            <p:nvPr/>
          </p:nvCxnSpPr>
          <p:spPr>
            <a:xfrm>
              <a:off x="5318306" y="2031563"/>
              <a:ext cx="1567331" cy="0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22" name="Google Shape;22;p6"/>
          <p:cNvSpPr txBox="1"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entury Gothic"/>
              <a:buNone/>
              <a:defRPr sz="7200" b="0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dt" idx="10"/>
          </p:nvPr>
        </p:nvSpPr>
        <p:spPr>
          <a:xfrm>
            <a:off x="5318760" y="1341255"/>
            <a:ext cx="1554480" cy="527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3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ftr" idx="11"/>
          </p:nvPr>
        </p:nvSpPr>
        <p:spPr>
          <a:xfrm>
            <a:off x="1453896" y="5212080"/>
            <a:ext cx="59055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606919" y="5212080"/>
            <a:ext cx="211188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bg>
      <p:bgPr>
        <a:solidFill>
          <a:schemeClr val="lt1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800"/>
              <a:buChar char="•"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2">
              <a:alphaModFix amt="40000"/>
            </a:blip>
            <a:tile tx="-31750" ty="-120650" sx="100000" sy="100000" flip="xy" algn="tl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8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EFEFE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8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8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8" name="Google Shape;38;p8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9" name="Google Shape;39;p8"/>
            <p:cNvCxnSpPr/>
            <p:nvPr/>
          </p:nvCxnSpPr>
          <p:spPr>
            <a:xfrm>
              <a:off x="5318306" y="1386268"/>
              <a:ext cx="0" cy="640080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40" name="Google Shape;40;p8"/>
            <p:cNvCxnSpPr/>
            <p:nvPr/>
          </p:nvCxnSpPr>
          <p:spPr>
            <a:xfrm>
              <a:off x="6885637" y="1386268"/>
              <a:ext cx="0" cy="640080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41" name="Google Shape;41;p8"/>
            <p:cNvCxnSpPr/>
            <p:nvPr/>
          </p:nvCxnSpPr>
          <p:spPr>
            <a:xfrm>
              <a:off x="5318306" y="2031563"/>
              <a:ext cx="1567331" cy="0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entury Gothic"/>
              <a:buNone/>
              <a:defRPr sz="7200" b="0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5321808" y="1344502"/>
            <a:ext cx="1554480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3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1453896" y="5212080"/>
            <a:ext cx="5907024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04504" y="5212080"/>
            <a:ext cx="2112264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1066800" y="2103120"/>
            <a:ext cx="4754880" cy="374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800"/>
              <a:buChar char="•"/>
              <a:defRPr sz="1800"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2pPr>
            <a:lvl3pPr marL="1371600" lvl="2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3pPr>
            <a:lvl4pPr marL="1828800" lvl="3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6370320" y="2103120"/>
            <a:ext cx="4754880" cy="374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800"/>
              <a:buChar char="•"/>
              <a:defRPr sz="1800"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2pPr>
            <a:lvl3pPr marL="1371600" lvl="2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3pPr>
            <a:lvl4pPr marL="1828800" lvl="3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1069848" y="2755898"/>
            <a:ext cx="4754880" cy="3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800"/>
              <a:buChar char="•"/>
              <a:defRPr sz="1800"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2pPr>
            <a:lvl3pPr marL="1371600" lvl="2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3pPr>
            <a:lvl4pPr marL="1828800" lvl="3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3"/>
          </p:nvPr>
        </p:nvSpPr>
        <p:spPr>
          <a:xfrm>
            <a:off x="6373368" y="2074334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4"/>
          </p:nvPr>
        </p:nvSpPr>
        <p:spPr>
          <a:xfrm>
            <a:off x="6373368" y="2756581"/>
            <a:ext cx="4754880" cy="3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800"/>
              <a:buChar char="•"/>
              <a:defRPr sz="1800"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2pPr>
            <a:lvl3pPr marL="1371600" lvl="2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3pPr>
            <a:lvl4pPr marL="1828800" lvl="3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13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entury Gothic"/>
              <a:buNone/>
              <a:defRPr sz="2800" b="0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body" idx="1"/>
          </p:nvPr>
        </p:nvSpPr>
        <p:spPr>
          <a:xfrm>
            <a:off x="790575" y="704850"/>
            <a:ext cx="756285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900"/>
              <a:buChar char="•"/>
              <a:defRPr sz="1900"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2pPr>
            <a:lvl3pPr marL="1371600" lvl="2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3pPr>
            <a:lvl4pPr marL="1828800" lvl="3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body" idx="2"/>
          </p:nvPr>
        </p:nvSpPr>
        <p:spPr>
          <a:xfrm>
            <a:off x="9296400" y="2286000"/>
            <a:ext cx="2430780" cy="350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ftr" idx="11"/>
          </p:nvPr>
        </p:nvSpPr>
        <p:spPr>
          <a:xfrm>
            <a:off x="3439158" y="6214535"/>
            <a:ext cx="518464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2" name="Google Shape;82;p13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9525" cap="sq" cmpd="sng">
            <a:solidFill>
              <a:srgbClr val="FEFEF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lt1"/>
          </a:solidFill>
          <a:ln w="9525" cap="sq" cmpd="sng">
            <a:solidFill>
              <a:srgbClr val="BFBFB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14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sz="2800" b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4"/>
          <p:cNvSpPr>
            <a:spLocks noGrp="1"/>
          </p:cNvSpPr>
          <p:nvPr>
            <p:ph type="pic" idx="2"/>
          </p:nvPr>
        </p:nvSpPr>
        <p:spPr>
          <a:xfrm>
            <a:off x="228599" y="237744"/>
            <a:ext cx="8601076" cy="6382512"/>
          </a:xfrm>
          <a:prstGeom prst="rect">
            <a:avLst/>
          </a:prstGeom>
          <a:solidFill>
            <a:srgbClr val="808080"/>
          </a:solidFill>
          <a:ln>
            <a:noFill/>
          </a:ln>
        </p:spPr>
      </p:sp>
      <p:sp>
        <p:nvSpPr>
          <p:cNvPr id="88" name="Google Shape;88;p14"/>
          <p:cNvSpPr txBox="1">
            <a:spLocks noGrp="1"/>
          </p:cNvSpPr>
          <p:nvPr>
            <p:ph type="body" idx="1"/>
          </p:nvPr>
        </p:nvSpPr>
        <p:spPr>
          <a:xfrm>
            <a:off x="9296400" y="2286000"/>
            <a:ext cx="2432304" cy="350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5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body" idx="1"/>
          </p:nvPr>
        </p:nvSpPr>
        <p:spPr>
          <a:xfrm rot="5400000">
            <a:off x="4130040" y="-960120"/>
            <a:ext cx="3931920" cy="100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>
            <a:spLocks noGrp="1"/>
          </p:cNvSpPr>
          <p:nvPr>
            <p:ph type="title"/>
          </p:nvPr>
        </p:nvSpPr>
        <p:spPr>
          <a:xfrm rot="5400000">
            <a:off x="7543800" y="2209800"/>
            <a:ext cx="5257800" cy="23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body" idx="1"/>
          </p:nvPr>
        </p:nvSpPr>
        <p:spPr>
          <a:xfrm rot="5400000">
            <a:off x="2247900" y="-647700"/>
            <a:ext cx="5257800" cy="80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6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6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5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  <a:defRPr sz="4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EEEAE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EEEAE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EEEAE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EEEAE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EEEAE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EEEAE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EEEAE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EEEAE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EEEAE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dt" idx="10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" name="Google Shape;11;p5"/>
          <p:cNvSpPr txBox="1">
            <a:spLocks noGrp="1"/>
          </p:cNvSpPr>
          <p:nvPr>
            <p:ph type="ftr" idx="11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" name="Google Shape;12;p5"/>
          <p:cNvSpPr txBox="1">
            <a:spLocks noGrp="1"/>
          </p:cNvSpPr>
          <p:nvPr>
            <p:ph type="sldNum" idx="12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lyne.surrey.sch.u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"/>
          <p:cNvSpPr txBox="1"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entury Gothic"/>
              <a:buNone/>
            </a:pPr>
            <a:r>
              <a:rPr lang="en-GB" dirty="0"/>
              <a:t>WELCOME TO SQUIRRELS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 dirty="0"/>
              <a:t>The Squirrel Team</a:t>
            </a:r>
            <a:endParaRPr dirty="0"/>
          </a:p>
        </p:txBody>
      </p:sp>
      <p:sp>
        <p:nvSpPr>
          <p:cNvPr id="119" name="Google Shape;119;p2"/>
          <p:cNvSpPr txBox="1"/>
          <p:nvPr/>
        </p:nvSpPr>
        <p:spPr>
          <a:xfrm>
            <a:off x="925377" y="4388090"/>
            <a:ext cx="1845046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Mrs Cox</a:t>
            </a: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Full </a:t>
            </a: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time class teacher</a:t>
            </a:r>
            <a:endParaRPr sz="20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1" name="Google Shape;121;p2"/>
          <p:cNvSpPr txBox="1"/>
          <p:nvPr/>
        </p:nvSpPr>
        <p:spPr>
          <a:xfrm>
            <a:off x="3181534" y="4376457"/>
            <a:ext cx="1727400" cy="1877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Mrs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Hassan</a:t>
            </a: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LSA, </a:t>
            </a:r>
            <a:endParaRPr lang="en-GB" sz="2000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0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Mornings</a:t>
            </a:r>
            <a:endParaRPr sz="20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2" name="Google Shape;122;p2"/>
          <p:cNvSpPr txBox="1"/>
          <p:nvPr/>
        </p:nvSpPr>
        <p:spPr>
          <a:xfrm>
            <a:off x="5371746" y="4282565"/>
            <a:ext cx="1727400" cy="1954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Miss Mitchell, LSA</a:t>
            </a:r>
            <a:endParaRPr lang="en-GB" sz="2000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Two afternoons</a:t>
            </a:r>
            <a:endParaRPr sz="20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7155" y="1957913"/>
            <a:ext cx="1585018" cy="2367235"/>
          </a:xfrm>
          <a:prstGeom prst="rect">
            <a:avLst/>
          </a:prstGeom>
        </p:spPr>
      </p:pic>
      <p:sp>
        <p:nvSpPr>
          <p:cNvPr id="15" name="Google Shape;123;p2"/>
          <p:cNvSpPr txBox="1"/>
          <p:nvPr/>
        </p:nvSpPr>
        <p:spPr>
          <a:xfrm>
            <a:off x="7245945" y="4280986"/>
            <a:ext cx="2052212" cy="1877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Mrs Rice</a:t>
            </a:r>
            <a:endParaRPr lang="en-GB"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PPA class teacher cover</a:t>
            </a:r>
            <a:b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Thursday </a:t>
            </a: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am</a:t>
            </a:r>
            <a:endParaRPr sz="20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9944" y="1957913"/>
            <a:ext cx="1699202" cy="23708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13949"/>
          <a:stretch/>
        </p:blipFill>
        <p:spPr>
          <a:xfrm>
            <a:off x="3328998" y="1957913"/>
            <a:ext cx="1676565" cy="24024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6284" y="1957913"/>
            <a:ext cx="1767850" cy="2418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"/>
          <p:cNvSpPr txBox="1">
            <a:spLocks noGrp="1"/>
          </p:cNvSpPr>
          <p:nvPr>
            <p:ph type="title"/>
          </p:nvPr>
        </p:nvSpPr>
        <p:spPr>
          <a:xfrm>
            <a:off x="152400" y="6044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 dirty="0"/>
              <a:t>Behaviour</a:t>
            </a:r>
            <a:endParaRPr dirty="0"/>
          </a:p>
        </p:txBody>
      </p:sp>
      <p:sp>
        <p:nvSpPr>
          <p:cNvPr id="123" name="Google Shape;123;p2"/>
          <p:cNvSpPr txBox="1"/>
          <p:nvPr/>
        </p:nvSpPr>
        <p:spPr>
          <a:xfrm>
            <a:off x="590550" y="1691416"/>
            <a:ext cx="9182099" cy="5693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Good to be Green!</a:t>
            </a:r>
            <a:endParaRPr sz="20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36F0A5-992C-E010-5B0B-0F9296E28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831" y="2260772"/>
            <a:ext cx="5781769" cy="3992734"/>
          </a:xfrm>
          <a:prstGeom prst="rect">
            <a:avLst/>
          </a:prstGeom>
        </p:spPr>
      </p:pic>
      <p:sp>
        <p:nvSpPr>
          <p:cNvPr id="4" name="Google Shape;123;p2">
            <a:extLst>
              <a:ext uri="{FF2B5EF4-FFF2-40B4-BE49-F238E27FC236}">
                <a16:creationId xmlns:a16="http://schemas.microsoft.com/office/drawing/2014/main" id="{B5BBA2A5-16DF-4D22-BF8C-0AD45BC69DFA}"/>
              </a:ext>
            </a:extLst>
          </p:cNvPr>
          <p:cNvSpPr txBox="1"/>
          <p:nvPr/>
        </p:nvSpPr>
        <p:spPr>
          <a:xfrm>
            <a:off x="6680200" y="2545450"/>
            <a:ext cx="5029200" cy="3493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Green is the aim!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Blue – stop and think!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Yellow – warning.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Red – Consequence / parents informed / SLT informed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behaviour recorded. </a:t>
            </a:r>
            <a:endParaRPr lang="en-GB" sz="20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Chances on Green, Blue, Yellow to turn round – cards can get back to green.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Red – no further chances. </a:t>
            </a:r>
            <a:endParaRPr lang="en-GB"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74811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"/>
          <p:cNvSpPr txBox="1">
            <a:spLocks noGrp="1"/>
          </p:cNvSpPr>
          <p:nvPr>
            <p:ph type="title"/>
          </p:nvPr>
        </p:nvSpPr>
        <p:spPr>
          <a:xfrm>
            <a:off x="1082842" y="514257"/>
            <a:ext cx="10058400" cy="84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/>
              <a:t>Overview</a:t>
            </a: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12AC60-E2A7-1930-3CAE-6BF081F869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423" y="1219590"/>
            <a:ext cx="7630549" cy="44188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4A2BE4B-D97C-8DF2-7343-56948A1D75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748" y="5766301"/>
            <a:ext cx="9816503" cy="5774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"/>
          <p:cNvSpPr txBox="1">
            <a:spLocks noGrp="1"/>
          </p:cNvSpPr>
          <p:nvPr>
            <p:ph type="title"/>
          </p:nvPr>
        </p:nvSpPr>
        <p:spPr>
          <a:xfrm>
            <a:off x="1082842" y="514257"/>
            <a:ext cx="10058400" cy="84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 dirty="0"/>
              <a:t>Weekly Overview</a:t>
            </a:r>
            <a:endParaRPr dirty="0"/>
          </a:p>
        </p:txBody>
      </p:sp>
      <p:sp>
        <p:nvSpPr>
          <p:cNvPr id="6" name="Google Shape;134;p4"/>
          <p:cNvSpPr txBox="1">
            <a:spLocks/>
          </p:cNvSpPr>
          <p:nvPr/>
        </p:nvSpPr>
        <p:spPr>
          <a:xfrm>
            <a:off x="272922" y="5949277"/>
            <a:ext cx="4557010" cy="539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4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  <a:defRPr sz="4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4800"/>
            </a:pPr>
            <a:r>
              <a:rPr lang="en-GB" dirty="0" smtClean="0"/>
              <a:t>Each week is subject to change!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637" y="1309040"/>
            <a:ext cx="8148781" cy="46402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e6e934d554_0_9"/>
          <p:cNvSpPr txBox="1">
            <a:spLocks noGrp="1"/>
          </p:cNvSpPr>
          <p:nvPr>
            <p:ph type="title"/>
          </p:nvPr>
        </p:nvSpPr>
        <p:spPr>
          <a:xfrm>
            <a:off x="1082850" y="229443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 dirty="0"/>
              <a:t>Important Days</a:t>
            </a:r>
            <a:endParaRPr dirty="0"/>
          </a:p>
        </p:txBody>
      </p:sp>
      <p:sp>
        <p:nvSpPr>
          <p:cNvPr id="154" name="Google Shape;154;g1e6e934d554_0_9"/>
          <p:cNvSpPr txBox="1"/>
          <p:nvPr/>
        </p:nvSpPr>
        <p:spPr>
          <a:xfrm>
            <a:off x="552450" y="1394875"/>
            <a:ext cx="10588800" cy="5224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Reading books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– daily.     </a:t>
            </a:r>
            <a:r>
              <a:rPr lang="en-GB" sz="25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Planners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– daily.</a:t>
            </a:r>
            <a:endParaRPr lang="en-GB" sz="25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b="1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Monday and </a:t>
            </a:r>
            <a:r>
              <a:rPr lang="en-GB" sz="2500" b="1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Wednesday</a:t>
            </a:r>
          </a:p>
          <a:p>
            <a:pPr lvl="0"/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children to come into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school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 their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NAMED PE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kits.</a:t>
            </a: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b="1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Wednesday</a:t>
            </a:r>
            <a:endParaRPr sz="27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Home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learning to be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returned to school.</a:t>
            </a:r>
            <a:endParaRPr lang="en-GB"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05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b="1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Friday</a:t>
            </a:r>
            <a:endParaRPr sz="27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Home learning sent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home (alt weeks Maths/English work, every week Spelling Shed and TT </a:t>
            </a:r>
            <a:r>
              <a:rPr lang="en-GB" sz="2500" dirty="0" err="1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Rockstars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/</a:t>
            </a:r>
            <a:r>
              <a:rPr lang="en-GB" sz="2500" dirty="0" err="1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Mathletics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online). </a:t>
            </a: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e6e934d554_0_13"/>
          <p:cNvSpPr txBox="1">
            <a:spLocks noGrp="1"/>
          </p:cNvSpPr>
          <p:nvPr>
            <p:ph type="title"/>
          </p:nvPr>
        </p:nvSpPr>
        <p:spPr>
          <a:xfrm>
            <a:off x="1082842" y="514257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/>
              <a:t>Home Learning</a:t>
            </a:r>
            <a:endParaRPr/>
          </a:p>
        </p:txBody>
      </p:sp>
      <p:sp>
        <p:nvSpPr>
          <p:cNvPr id="161" name="Google Shape;161;g1e6e934d554_0_13"/>
          <p:cNvSpPr txBox="1"/>
          <p:nvPr/>
        </p:nvSpPr>
        <p:spPr>
          <a:xfrm>
            <a:off x="654316" y="1233651"/>
            <a:ext cx="6106702" cy="5170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Mathletics or worksheet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Spellings</a:t>
            </a:r>
          </a:p>
          <a:p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Spelling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shed and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practice spellings in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planners.</a:t>
            </a:r>
            <a:endParaRPr lang="en-GB"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Reading</a:t>
            </a:r>
            <a:endParaRPr sz="27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Daily – Reading school book minimum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times, preferably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4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times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(depending on book length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) with adult signing planner. </a:t>
            </a: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955436" y="514257"/>
            <a:ext cx="4682826" cy="5759376"/>
            <a:chOff x="6955436" y="514257"/>
            <a:chExt cx="4682826" cy="575937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F2BDE70-7090-8BA9-2FF9-56778C48A2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955436" y="514257"/>
              <a:ext cx="4682826" cy="5759376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 rot="10800000" flipV="1">
              <a:off x="9563983" y="5066414"/>
              <a:ext cx="1642730" cy="1329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purple home learning book.</a:t>
              </a:r>
              <a:endPara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e6e934d554_0_13"/>
          <p:cNvSpPr txBox="1">
            <a:spLocks noGrp="1"/>
          </p:cNvSpPr>
          <p:nvPr>
            <p:ph type="title"/>
          </p:nvPr>
        </p:nvSpPr>
        <p:spPr>
          <a:xfrm>
            <a:off x="405835" y="515312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 dirty="0"/>
              <a:t>Home Learning</a:t>
            </a:r>
            <a:endParaRPr dirty="0"/>
          </a:p>
        </p:txBody>
      </p:sp>
      <p:sp>
        <p:nvSpPr>
          <p:cNvPr id="161" name="Google Shape;161;g1e6e934d554_0_13"/>
          <p:cNvSpPr txBox="1"/>
          <p:nvPr/>
        </p:nvSpPr>
        <p:spPr>
          <a:xfrm>
            <a:off x="7416800" y="515312"/>
            <a:ext cx="4262896" cy="600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3… </a:t>
            </a:r>
            <a:endParaRPr lang="en-GB" sz="2700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7023" y="2387399"/>
            <a:ext cx="454188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000" b="1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Tasks</a:t>
            </a: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</a:t>
            </a:r>
            <a:r>
              <a:rPr lang="en-GB" sz="2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Some will be activity based and some grammar </a:t>
            </a: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based around a story. </a:t>
            </a:r>
            <a:r>
              <a:rPr lang="en-GB" sz="2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/>
            </a:r>
            <a:br>
              <a:rPr lang="en-GB" sz="2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2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You will get your </a:t>
            </a: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first story and </a:t>
            </a:r>
            <a:r>
              <a:rPr lang="en-GB" sz="2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activity </a:t>
            </a:r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stuck in the HL book (purple). When you get this we expect it should take 30 minutes to complete.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7022" y="5209532"/>
            <a:ext cx="110627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Please let us know with a comment if this takes much longer as it is a new idea and we will need to monitor for any changes that may need to be made.   </a:t>
            </a:r>
          </a:p>
        </p:txBody>
      </p:sp>
      <p:sp>
        <p:nvSpPr>
          <p:cNvPr id="9" name="Rectangle 8"/>
          <p:cNvSpPr/>
          <p:nvPr/>
        </p:nvSpPr>
        <p:spPr>
          <a:xfrm>
            <a:off x="507022" y="1630950"/>
            <a:ext cx="34846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English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9436" y="1207689"/>
            <a:ext cx="6153582" cy="390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7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e6e934d554_0_29"/>
          <p:cNvSpPr txBox="1">
            <a:spLocks noGrp="1"/>
          </p:cNvSpPr>
          <p:nvPr>
            <p:ph type="title"/>
          </p:nvPr>
        </p:nvSpPr>
        <p:spPr>
          <a:xfrm>
            <a:off x="1082842" y="514257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/>
              <a:t>Reading</a:t>
            </a:r>
            <a:endParaRPr/>
          </a:p>
        </p:txBody>
      </p:sp>
      <p:sp>
        <p:nvSpPr>
          <p:cNvPr id="167" name="Google Shape;167;g1e6e934d554_0_29"/>
          <p:cNvSpPr txBox="1"/>
          <p:nvPr/>
        </p:nvSpPr>
        <p:spPr>
          <a:xfrm>
            <a:off x="648742" y="1259054"/>
            <a:ext cx="10926600" cy="5170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Children will continue to be assessed and given books according to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their reading outcomes/ability. </a:t>
            </a:r>
            <a:endParaRPr lang="en-GB"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Comprehension focus – word reading may be fluent but comprehension may need further work.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Children not on colour banded books will continue to receive LW keep up work and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book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aligned to their LW assessment.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Books are changed up to twice a week.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Spelling shed supports reading skills. </a:t>
            </a: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e6e934d554_0_17"/>
          <p:cNvSpPr txBox="1">
            <a:spLocks noGrp="1"/>
          </p:cNvSpPr>
          <p:nvPr>
            <p:ph type="title"/>
          </p:nvPr>
        </p:nvSpPr>
        <p:spPr>
          <a:xfrm>
            <a:off x="1082842" y="514257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/>
              <a:t>Forest School</a:t>
            </a:r>
            <a:endParaRPr/>
          </a:p>
        </p:txBody>
      </p:sp>
      <p:sp>
        <p:nvSpPr>
          <p:cNvPr id="204" name="Google Shape;204;g1e6e934d554_0_17"/>
          <p:cNvSpPr txBox="1"/>
          <p:nvPr/>
        </p:nvSpPr>
        <p:spPr>
          <a:xfrm>
            <a:off x="648742" y="1476963"/>
            <a:ext cx="10926600" cy="5555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will be attending Forest School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for 3 sessions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Spring 1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later in the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year, in Summer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1/2. 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will allow the children the opportunity to experience Forest School in different seasons. 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will be as last year with half the class attending one week and the other half on the following week. </a:t>
            </a:r>
            <a:endParaRPr lang="en-GB" sz="2700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Our class assembly will be held at the Forest School, giving you a chance to see what they do!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e6e934d554_0_21"/>
          <p:cNvSpPr txBox="1">
            <a:spLocks noGrp="1"/>
          </p:cNvSpPr>
          <p:nvPr>
            <p:ph type="title"/>
          </p:nvPr>
        </p:nvSpPr>
        <p:spPr>
          <a:xfrm>
            <a:off x="1082842" y="514257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/>
              <a:t>How You Can Help</a:t>
            </a:r>
            <a:endParaRPr/>
          </a:p>
        </p:txBody>
      </p:sp>
      <p:sp>
        <p:nvSpPr>
          <p:cNvPr id="210" name="Google Shape;210;g1e6e934d554_0_21"/>
          <p:cNvSpPr txBox="1"/>
          <p:nvPr/>
        </p:nvSpPr>
        <p:spPr>
          <a:xfrm>
            <a:off x="648742" y="1302663"/>
            <a:ext cx="10926600" cy="5139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Do, read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with your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child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regularly and sign you have heard them read, please! Daily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reading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is still </a:t>
            </a:r>
            <a:r>
              <a:rPr lang="en-GB" sz="2700" u="sng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expected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in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KS2.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Continue to support them with their home learning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tasks!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Use Mathletics, Spelling Shed and </a:t>
            </a:r>
            <a:r>
              <a:rPr lang="en-GB" sz="2700" dirty="0" err="1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TimesTable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Rockstars when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set as home learning.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Encourage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independence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e.g. can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they prepare themselves for the day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? Do they have their planners, water bottles </a:t>
            </a:r>
            <a:r>
              <a:rPr lang="en-GB" sz="2700" dirty="0" err="1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etc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?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1e6e934d554_0_25"/>
          <p:cNvSpPr txBox="1">
            <a:spLocks noGrp="1"/>
          </p:cNvSpPr>
          <p:nvPr>
            <p:ph type="title"/>
          </p:nvPr>
        </p:nvSpPr>
        <p:spPr>
          <a:xfrm>
            <a:off x="1082850" y="303235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 dirty="0" smtClean="0"/>
              <a:t>Events this year…</a:t>
            </a:r>
            <a:endParaRPr dirty="0"/>
          </a:p>
        </p:txBody>
      </p:sp>
      <p:sp>
        <p:nvSpPr>
          <p:cNvPr id="216" name="Google Shape;216;g1e6e934d554_0_25"/>
          <p:cNvSpPr txBox="1"/>
          <p:nvPr/>
        </p:nvSpPr>
        <p:spPr>
          <a:xfrm>
            <a:off x="648750" y="1363550"/>
            <a:ext cx="10926600" cy="14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7" name="Google Shape;217;g1e6e934d554_0_25"/>
          <p:cNvSpPr txBox="1"/>
          <p:nvPr/>
        </p:nvSpPr>
        <p:spPr>
          <a:xfrm>
            <a:off x="480181" y="1133996"/>
            <a:ext cx="10926600" cy="4062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Stone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Age Workshop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(27</a:t>
            </a:r>
            <a:r>
              <a:rPr lang="en-GB" sz="2500" baseline="30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November 2025).  </a:t>
            </a:r>
          </a:p>
          <a:p>
            <a:pPr lvl="0"/>
            <a:endParaRPr lang="en-GB"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Making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Volcanoes (Autumn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).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/>
            </a:r>
            <a:b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lang="en-GB" sz="2500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Swimming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Spring/Summer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term.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(tbc)</a:t>
            </a:r>
          </a:p>
          <a:p>
            <a:pPr lvl="0"/>
            <a:endParaRPr lang="en-GB" sz="2500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Visit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 </a:t>
            </a:r>
            <a:r>
              <a:rPr lang="en-GB" sz="2500" dirty="0" err="1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Butser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Ancient Farm - Romans (20</a:t>
            </a:r>
            <a:r>
              <a:rPr lang="en-GB" sz="2500" baseline="300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March 2026). 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/>
            </a:r>
            <a:b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lang="en-GB" sz="2500" dirty="0" smtClean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Sleepover </a:t>
            </a:r>
            <a:r>
              <a:rPr lang="en-GB" sz="25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 the Summer term</a:t>
            </a:r>
            <a:r>
              <a:rPr lang="en-GB" sz="25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! (tbc)</a:t>
            </a: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1e6e934d554_0_81"/>
          <p:cNvSpPr txBox="1">
            <a:spLocks noGrp="1"/>
          </p:cNvSpPr>
          <p:nvPr>
            <p:ph type="title"/>
          </p:nvPr>
        </p:nvSpPr>
        <p:spPr>
          <a:xfrm>
            <a:off x="1082842" y="514257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/>
              <a:t>Communication</a:t>
            </a:r>
            <a:endParaRPr/>
          </a:p>
        </p:txBody>
      </p:sp>
      <p:sp>
        <p:nvSpPr>
          <p:cNvPr id="223" name="Google Shape;223;g1e6e934d554_0_81"/>
          <p:cNvSpPr txBox="1"/>
          <p:nvPr/>
        </p:nvSpPr>
        <p:spPr>
          <a:xfrm>
            <a:off x="648750" y="1363550"/>
            <a:ext cx="10926600" cy="597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Our Communications Policy shows the best way to contact us.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u="sng" dirty="0">
                <a:solidFill>
                  <a:srgbClr val="00B0F0"/>
                </a:solidFill>
                <a:latin typeface="Century Gothic"/>
                <a:ea typeface="Century Gothic"/>
                <a:cs typeface="Century Gothic"/>
                <a:sym typeface="Century Gothic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info@lyne.surrey.sch.uk</a:t>
            </a:r>
            <a:endParaRPr sz="2700" dirty="0">
              <a:solidFill>
                <a:srgbClr val="00B0F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</a:t>
            </a:r>
            <a:r>
              <a:rPr lang="en-GB" sz="2700" dirty="0" smtClean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mainly </a:t>
            </a: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use: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 err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ParentMail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Marvellous Me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Our class page on the school website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will always be on the door at the end of the day if you ever need to ask a quick question. </a:t>
            </a:r>
            <a:endParaRPr sz="27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1e6e934d554_0_81"/>
          <p:cNvSpPr txBox="1">
            <a:spLocks noGrp="1"/>
          </p:cNvSpPr>
          <p:nvPr>
            <p:ph type="title"/>
          </p:nvPr>
        </p:nvSpPr>
        <p:spPr>
          <a:xfrm>
            <a:off x="179615" y="514257"/>
            <a:ext cx="11740242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 dirty="0"/>
              <a:t>What sort of start is your child getting?</a:t>
            </a:r>
            <a:endParaRPr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F1137F-D66A-C24F-5A61-6A2580E7F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2910" y="1362061"/>
            <a:ext cx="6743700" cy="4981682"/>
          </a:xfrm>
          <a:prstGeom prst="rect">
            <a:avLst/>
          </a:prstGeom>
        </p:spPr>
      </p:pic>
      <p:sp>
        <p:nvSpPr>
          <p:cNvPr id="10" name="Google Shape;222;g1e6e934d554_0_81">
            <a:extLst>
              <a:ext uri="{FF2B5EF4-FFF2-40B4-BE49-F238E27FC236}">
                <a16:creationId xmlns:a16="http://schemas.microsoft.com/office/drawing/2014/main" id="{D9F5FDAD-D7CB-A54F-77AE-79C4698D63EC}"/>
              </a:ext>
            </a:extLst>
          </p:cNvPr>
          <p:cNvSpPr txBox="1">
            <a:spLocks/>
          </p:cNvSpPr>
          <p:nvPr/>
        </p:nvSpPr>
        <p:spPr>
          <a:xfrm>
            <a:off x="468086" y="2231657"/>
            <a:ext cx="4117521" cy="2687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4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  <a:defRPr sz="4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4800"/>
            </a:pPr>
            <a:r>
              <a:rPr lang="en-GB" dirty="0"/>
              <a:t>Being at school on time matters! </a:t>
            </a:r>
          </a:p>
          <a:p>
            <a:pPr algn="ctr">
              <a:buSzPts val="4800"/>
            </a:pPr>
            <a:endParaRPr lang="en-GB" dirty="0"/>
          </a:p>
          <a:p>
            <a:pPr algn="ctr">
              <a:buSzPts val="4800"/>
            </a:pPr>
            <a:r>
              <a:rPr lang="en-GB" dirty="0"/>
              <a:t>The DfE have high expectations for attendance and are pushing schools to follow up closely on absence with more sanctions for non attendance. </a:t>
            </a:r>
          </a:p>
          <a:p>
            <a:pPr algn="ctr">
              <a:buSzPts val="4800"/>
            </a:pPr>
            <a:endParaRPr lang="en-GB" dirty="0"/>
          </a:p>
          <a:p>
            <a:pPr algn="ctr">
              <a:buSzPts val="4800"/>
            </a:pPr>
            <a:r>
              <a:rPr lang="en-GB" dirty="0"/>
              <a:t>If Calpol etc will see them through, then we want to see children in school! </a:t>
            </a:r>
          </a:p>
        </p:txBody>
      </p:sp>
    </p:spTree>
    <p:extLst>
      <p:ext uri="{BB962C8B-B14F-4D97-AF65-F5344CB8AC3E}">
        <p14:creationId xmlns:p14="http://schemas.microsoft.com/office/powerpoint/2010/main" val="2361082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1e6e934d554_0_75"/>
          <p:cNvSpPr txBox="1">
            <a:spLocks noGrp="1"/>
          </p:cNvSpPr>
          <p:nvPr>
            <p:ph type="title"/>
          </p:nvPr>
        </p:nvSpPr>
        <p:spPr>
          <a:xfrm>
            <a:off x="1241692" y="839057"/>
            <a:ext cx="10058400" cy="8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/>
              <a:t>Finally…</a:t>
            </a:r>
            <a:endParaRPr/>
          </a:p>
        </p:txBody>
      </p:sp>
      <p:sp>
        <p:nvSpPr>
          <p:cNvPr id="229" name="Google Shape;229;g1e6e934d554_0_75"/>
          <p:cNvSpPr txBox="1"/>
          <p:nvPr/>
        </p:nvSpPr>
        <p:spPr>
          <a:xfrm>
            <a:off x="663025" y="1791000"/>
            <a:ext cx="10926600" cy="22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Keep in touch! We want this to be a happy, fun and successful year for all of the children - please let us know if you have any questions or concerns over the year. </a:t>
            </a:r>
            <a:endParaRPr sz="27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avon">
  <a:themeElements>
    <a:clrScheme name="Savon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707</Words>
  <Application>Microsoft Office PowerPoint</Application>
  <PresentationFormat>Widescreen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Century Gothic</vt:lpstr>
      <vt:lpstr>Savon</vt:lpstr>
      <vt:lpstr>WELCOME TO SQUIRRELS</vt:lpstr>
      <vt:lpstr>The Squirrel Team</vt:lpstr>
      <vt:lpstr>Behaviour</vt:lpstr>
      <vt:lpstr>Overview</vt:lpstr>
      <vt:lpstr>Weekly Overview</vt:lpstr>
      <vt:lpstr>Important Days</vt:lpstr>
      <vt:lpstr>Home Learning</vt:lpstr>
      <vt:lpstr>Home Learning</vt:lpstr>
      <vt:lpstr>Reading</vt:lpstr>
      <vt:lpstr>Forest School</vt:lpstr>
      <vt:lpstr>How You Can Help</vt:lpstr>
      <vt:lpstr>Events this year…</vt:lpstr>
      <vt:lpstr>Communication</vt:lpstr>
      <vt:lpstr>What sort of start is your child getting?</vt:lpstr>
      <vt:lpstr>Finally…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BADGERS</dc:title>
  <dc:creator>Sarah Shepherd</dc:creator>
  <cp:lastModifiedBy>Stephanie Cox</cp:lastModifiedBy>
  <cp:revision>23</cp:revision>
  <dcterms:created xsi:type="dcterms:W3CDTF">2023-09-07T17:21:48Z</dcterms:created>
  <dcterms:modified xsi:type="dcterms:W3CDTF">2025-09-09T16:42:49Z</dcterms:modified>
</cp:coreProperties>
</file>