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684" r:id="rId4"/>
    <p:sldMasterId id="2147483696" r:id="rId5"/>
  </p:sldMasterIdLst>
  <p:notesMasterIdLst>
    <p:notesMasterId r:id="rId20"/>
  </p:notesMasterIdLst>
  <p:sldIdLst>
    <p:sldId id="256" r:id="rId6"/>
    <p:sldId id="257" r:id="rId7"/>
    <p:sldId id="258" r:id="rId8"/>
    <p:sldId id="261" r:id="rId9"/>
    <p:sldId id="262" r:id="rId10"/>
    <p:sldId id="264" r:id="rId11"/>
    <p:sldId id="265" r:id="rId12"/>
    <p:sldId id="263" r:id="rId13"/>
    <p:sldId id="269" r:id="rId14"/>
    <p:sldId id="271" r:id="rId15"/>
    <p:sldId id="270" r:id="rId16"/>
    <p:sldId id="267" r:id="rId17"/>
    <p:sldId id="268" r:id="rId18"/>
    <p:sldId id="272" r:id="rId19"/>
  </p:sldIdLst>
  <p:sldSz cx="12192000" cy="6858000"/>
  <p:notesSz cx="7053263" cy="10180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64" d="100"/>
          <a:sy n="64" d="100"/>
        </p:scale>
        <p:origin x="66" y="25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slideMaster" Target="slideMasters/slideMaster3.xml"/><Relationship Id="rId21" Type="http://schemas.openxmlformats.org/officeDocument/2006/relationships/presProps" Target="pres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tableStyles" Target="tableStyles.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55938" cy="5095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995738" y="0"/>
            <a:ext cx="3055937" cy="509588"/>
          </a:xfrm>
          <a:prstGeom prst="rect">
            <a:avLst/>
          </a:prstGeom>
        </p:spPr>
        <p:txBody>
          <a:bodyPr vert="horz" lIns="91440" tIns="45720" rIns="91440" bIns="45720" rtlCol="0"/>
          <a:lstStyle>
            <a:lvl1pPr algn="r">
              <a:defRPr sz="1200"/>
            </a:lvl1pPr>
          </a:lstStyle>
          <a:p>
            <a:fld id="{DD956091-ABB9-4146-B5DB-BBC84691DFFE}" type="datetimeFigureOut">
              <a:rPr lang="en-GB" smtClean="0"/>
              <a:t>27/09/2022</a:t>
            </a:fld>
            <a:endParaRPr lang="en-GB"/>
          </a:p>
        </p:txBody>
      </p:sp>
      <p:sp>
        <p:nvSpPr>
          <p:cNvPr id="4" name="Slide Image Placeholder 3"/>
          <p:cNvSpPr>
            <a:spLocks noGrp="1" noRot="1" noChangeAspect="1"/>
          </p:cNvSpPr>
          <p:nvPr>
            <p:ph type="sldImg" idx="2"/>
          </p:nvPr>
        </p:nvSpPr>
        <p:spPr>
          <a:xfrm>
            <a:off x="134938" y="763588"/>
            <a:ext cx="6784975" cy="381793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704850" y="4835525"/>
            <a:ext cx="5643563" cy="4581525"/>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669463"/>
            <a:ext cx="3055938" cy="5095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995738" y="9669463"/>
            <a:ext cx="3055937" cy="509587"/>
          </a:xfrm>
          <a:prstGeom prst="rect">
            <a:avLst/>
          </a:prstGeom>
        </p:spPr>
        <p:txBody>
          <a:bodyPr vert="horz" lIns="91440" tIns="45720" rIns="91440" bIns="45720" rtlCol="0" anchor="b"/>
          <a:lstStyle>
            <a:lvl1pPr algn="r">
              <a:defRPr sz="1200"/>
            </a:lvl1pPr>
          </a:lstStyle>
          <a:p>
            <a:fld id="{70C709AA-91CB-4434-BC81-9AFE94FFA4F9}" type="slidenum">
              <a:rPr lang="en-GB" smtClean="0"/>
              <a:t>‹#›</a:t>
            </a:fld>
            <a:endParaRPr lang="en-GB"/>
          </a:p>
        </p:txBody>
      </p:sp>
    </p:spTree>
    <p:extLst>
      <p:ext uri="{BB962C8B-B14F-4D97-AF65-F5344CB8AC3E}">
        <p14:creationId xmlns:p14="http://schemas.microsoft.com/office/powerpoint/2010/main" val="31602202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4938" y="763588"/>
            <a:ext cx="6784975" cy="3817937"/>
          </a:xfrm>
        </p:spPr>
      </p:sp>
      <p:sp>
        <p:nvSpPr>
          <p:cNvPr id="3" name="Notes Placeholder 2"/>
          <p:cNvSpPr>
            <a:spLocks noGrp="1"/>
          </p:cNvSpPr>
          <p:nvPr>
            <p:ph type="body" idx="1"/>
          </p:nvPr>
        </p:nvSpPr>
        <p:spPr/>
        <p:txBody>
          <a:bodyPr/>
          <a:lstStyle/>
          <a:p>
            <a:r>
              <a:rPr lang="en-GB" dirty="0" smtClean="0"/>
              <a:t>-Be</a:t>
            </a:r>
            <a:r>
              <a:rPr lang="en-GB" baseline="0" dirty="0" smtClean="0"/>
              <a:t> expressive and enjoy reading the book yourself</a:t>
            </a:r>
            <a:endParaRPr lang="en-GB" dirty="0" smtClean="0"/>
          </a:p>
          <a:p>
            <a:r>
              <a:rPr lang="en-GB" dirty="0" smtClean="0"/>
              <a:t>Where</a:t>
            </a:r>
            <a:r>
              <a:rPr lang="en-GB" baseline="0" dirty="0" smtClean="0"/>
              <a:t> you read – bundle up outside on a chilly day with hot chocolates, use a torch, take books to relatives houses for them to read</a:t>
            </a:r>
            <a:endParaRPr lang="en-GB" dirty="0"/>
          </a:p>
        </p:txBody>
      </p:sp>
      <p:sp>
        <p:nvSpPr>
          <p:cNvPr id="4" name="Slide Number Placeholder 3"/>
          <p:cNvSpPr>
            <a:spLocks noGrp="1"/>
          </p:cNvSpPr>
          <p:nvPr>
            <p:ph type="sldNum" sz="quarter" idx="10"/>
          </p:nvPr>
        </p:nvSpPr>
        <p:spPr/>
        <p:txBody>
          <a:bodyPr/>
          <a:lstStyle/>
          <a:p>
            <a:fld id="{529DB3E8-4E0D-3A45-B2D1-C595BE25A739}" type="slidenum">
              <a:rPr lang="en-US" smtClean="0">
                <a:solidFill>
                  <a:prstClr val="black"/>
                </a:solidFill>
              </a:rPr>
              <a:pPr/>
              <a:t>9</a:t>
            </a:fld>
            <a:endParaRPr lang="en-US">
              <a:solidFill>
                <a:prstClr val="black"/>
              </a:solidFill>
            </a:endParaRPr>
          </a:p>
        </p:txBody>
      </p:sp>
    </p:spTree>
    <p:extLst>
      <p:ext uri="{BB962C8B-B14F-4D97-AF65-F5344CB8AC3E}">
        <p14:creationId xmlns:p14="http://schemas.microsoft.com/office/powerpoint/2010/main" val="37185767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4938" y="763588"/>
            <a:ext cx="6784975" cy="3817937"/>
          </a:xfrm>
        </p:spPr>
      </p:sp>
      <p:sp>
        <p:nvSpPr>
          <p:cNvPr id="3" name="Notes Placeholder 2"/>
          <p:cNvSpPr>
            <a:spLocks noGrp="1"/>
          </p:cNvSpPr>
          <p:nvPr>
            <p:ph type="body" idx="1"/>
          </p:nvPr>
        </p:nvSpPr>
        <p:spPr/>
        <p:txBody>
          <a:bodyPr/>
          <a:lstStyle/>
          <a:p>
            <a:r>
              <a:rPr lang="en-GB" dirty="0" smtClean="0"/>
              <a:t>89 days till </a:t>
            </a:r>
            <a:r>
              <a:rPr lang="en-GB" dirty="0" err="1" smtClean="0"/>
              <a:t>christmas</a:t>
            </a:r>
            <a:r>
              <a:rPr lang="en-GB" dirty="0" smtClean="0"/>
              <a:t> </a:t>
            </a:r>
          </a:p>
          <a:p>
            <a:r>
              <a:rPr lang="en-GB" dirty="0" smtClean="0"/>
              <a:t>Little box of books – you can get a subscription but also</a:t>
            </a:r>
            <a:r>
              <a:rPr lang="en-GB" baseline="0" dirty="0" smtClean="0"/>
              <a:t> just look for a range of new ideas for what is popular</a:t>
            </a:r>
          </a:p>
          <a:p>
            <a:r>
              <a:rPr lang="en-GB" dirty="0" err="1" smtClean="0"/>
              <a:t>Okido</a:t>
            </a:r>
            <a:r>
              <a:rPr lang="en-GB" dirty="0" smtClean="0"/>
              <a:t> - </a:t>
            </a:r>
            <a:r>
              <a:rPr lang="en-GB" sz="1300" dirty="0"/>
              <a:t>Each magazine is carefully created by scientists and educators, promoting fun and immersive STEAM learning with a new topic to explore every month. So much more than just a magazine, your children can get stuck in with experiments, recipes, doodles, games and other exciting activities!</a:t>
            </a:r>
          </a:p>
          <a:p>
            <a:r>
              <a:rPr lang="en-GB" sz="1300" dirty="0"/>
              <a:t>Brilliant </a:t>
            </a:r>
            <a:r>
              <a:rPr lang="en-GB" sz="1300" dirty="0" err="1"/>
              <a:t>Brainz</a:t>
            </a:r>
            <a:r>
              <a:rPr lang="en-GB" sz="1300" dirty="0"/>
              <a:t> - Brilliant </a:t>
            </a:r>
            <a:r>
              <a:rPr lang="en-GB" sz="1300" dirty="0" err="1"/>
              <a:t>Brainz</a:t>
            </a:r>
            <a:r>
              <a:rPr lang="en-GB" sz="1300" dirty="0"/>
              <a:t> is arts, music, wellbeing, science and culture all in one magazine for 6-12 year olds!</a:t>
            </a:r>
          </a:p>
          <a:p>
            <a:r>
              <a:rPr lang="en-GB" sz="1300" dirty="0"/>
              <a:t>Helping children to question what’s around them, inspire their creativity and encourage them to read for pleasure!</a:t>
            </a:r>
          </a:p>
          <a:p>
            <a:r>
              <a:rPr lang="en-GB" sz="1300" dirty="0"/>
              <a:t>Love my read – one off or gift subscription box</a:t>
            </a:r>
          </a:p>
        </p:txBody>
      </p:sp>
      <p:sp>
        <p:nvSpPr>
          <p:cNvPr id="4" name="Slide Number Placeholder 3"/>
          <p:cNvSpPr>
            <a:spLocks noGrp="1"/>
          </p:cNvSpPr>
          <p:nvPr>
            <p:ph type="sldNum" sz="quarter" idx="10"/>
          </p:nvPr>
        </p:nvSpPr>
        <p:spPr/>
        <p:txBody>
          <a:bodyPr/>
          <a:lstStyle/>
          <a:p>
            <a:fld id="{529DB3E8-4E0D-3A45-B2D1-C595BE25A739}" type="slidenum">
              <a:rPr lang="en-US" smtClean="0">
                <a:solidFill>
                  <a:prstClr val="black"/>
                </a:solidFill>
              </a:rPr>
              <a:pPr/>
              <a:t>10</a:t>
            </a:fld>
            <a:endParaRPr lang="en-US">
              <a:solidFill>
                <a:prstClr val="black"/>
              </a:solidFill>
            </a:endParaRPr>
          </a:p>
        </p:txBody>
      </p:sp>
    </p:spTree>
    <p:extLst>
      <p:ext uri="{BB962C8B-B14F-4D97-AF65-F5344CB8AC3E}">
        <p14:creationId xmlns:p14="http://schemas.microsoft.com/office/powerpoint/2010/main" val="28263944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4938" y="763588"/>
            <a:ext cx="6784975" cy="3817937"/>
          </a:xfrm>
        </p:spPr>
      </p:sp>
      <p:sp>
        <p:nvSpPr>
          <p:cNvPr id="3" name="Notes Placeholder 2"/>
          <p:cNvSpPr>
            <a:spLocks noGrp="1"/>
          </p:cNvSpPr>
          <p:nvPr>
            <p:ph type="body" idx="1"/>
          </p:nvPr>
        </p:nvSpPr>
        <p:spPr/>
        <p:txBody>
          <a:bodyPr/>
          <a:lstStyle/>
          <a:p>
            <a:r>
              <a:rPr lang="en-GB" dirty="0" smtClean="0"/>
              <a:t>89 days till </a:t>
            </a:r>
            <a:r>
              <a:rPr lang="en-GB" dirty="0" err="1" smtClean="0"/>
              <a:t>christmas</a:t>
            </a:r>
            <a:r>
              <a:rPr lang="en-GB" dirty="0" smtClean="0"/>
              <a:t> </a:t>
            </a:r>
          </a:p>
          <a:p>
            <a:r>
              <a:rPr lang="en-GB" dirty="0" smtClean="0"/>
              <a:t>Little box of books – you can get a subscription but also</a:t>
            </a:r>
            <a:r>
              <a:rPr lang="en-GB" baseline="0" dirty="0" smtClean="0"/>
              <a:t> just look for a range of new ideas for what is popular</a:t>
            </a:r>
          </a:p>
          <a:p>
            <a:r>
              <a:rPr lang="en-GB" dirty="0" err="1" smtClean="0"/>
              <a:t>Okido</a:t>
            </a:r>
            <a:r>
              <a:rPr lang="en-GB" dirty="0" smtClean="0"/>
              <a:t> - </a:t>
            </a:r>
            <a:r>
              <a:rPr lang="en-GB" sz="1300" dirty="0"/>
              <a:t>Each magazine is carefully created by scientists and educators, promoting fun and immersive STEAM learning with a new topic to explore every month. So much more than just a magazine, your children can get stuck in with experiments, recipes, doodles, games and other exciting activities!</a:t>
            </a:r>
          </a:p>
          <a:p>
            <a:r>
              <a:rPr lang="en-GB" sz="1300" dirty="0"/>
              <a:t>Brilliant </a:t>
            </a:r>
            <a:r>
              <a:rPr lang="en-GB" sz="1300" dirty="0" err="1"/>
              <a:t>Brainz</a:t>
            </a:r>
            <a:r>
              <a:rPr lang="en-GB" sz="1300" dirty="0"/>
              <a:t> - Brilliant </a:t>
            </a:r>
            <a:r>
              <a:rPr lang="en-GB" sz="1300" dirty="0" err="1"/>
              <a:t>Brainz</a:t>
            </a:r>
            <a:r>
              <a:rPr lang="en-GB" sz="1300" dirty="0"/>
              <a:t> is arts, music, wellbeing, science and culture all in one magazine for 6-12 year olds!</a:t>
            </a:r>
          </a:p>
          <a:p>
            <a:r>
              <a:rPr lang="en-GB" sz="1300" dirty="0"/>
              <a:t>Helping children to question what’s around them, inspire their creativity and encourage them to read for pleasure!</a:t>
            </a:r>
          </a:p>
          <a:p>
            <a:r>
              <a:rPr lang="en-GB" sz="1300" dirty="0"/>
              <a:t>Love my read – one off or gift subscription box</a:t>
            </a:r>
          </a:p>
        </p:txBody>
      </p:sp>
      <p:sp>
        <p:nvSpPr>
          <p:cNvPr id="4" name="Slide Number Placeholder 3"/>
          <p:cNvSpPr>
            <a:spLocks noGrp="1"/>
          </p:cNvSpPr>
          <p:nvPr>
            <p:ph type="sldNum" sz="quarter" idx="10"/>
          </p:nvPr>
        </p:nvSpPr>
        <p:spPr/>
        <p:txBody>
          <a:bodyPr/>
          <a:lstStyle/>
          <a:p>
            <a:fld id="{529DB3E8-4E0D-3A45-B2D1-C595BE25A739}" type="slidenum">
              <a:rPr lang="en-US" smtClean="0">
                <a:solidFill>
                  <a:prstClr val="black"/>
                </a:solidFill>
              </a:rPr>
              <a:pPr/>
              <a:t>11</a:t>
            </a:fld>
            <a:endParaRPr lang="en-US">
              <a:solidFill>
                <a:prstClr val="black"/>
              </a:solidFill>
            </a:endParaRPr>
          </a:p>
        </p:txBody>
      </p:sp>
    </p:spTree>
    <p:extLst>
      <p:ext uri="{BB962C8B-B14F-4D97-AF65-F5344CB8AC3E}">
        <p14:creationId xmlns:p14="http://schemas.microsoft.com/office/powerpoint/2010/main" val="28263944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4938" y="763588"/>
            <a:ext cx="6784975" cy="3817937"/>
          </a:xfrm>
        </p:spPr>
      </p:sp>
      <p:sp>
        <p:nvSpPr>
          <p:cNvPr id="3" name="Notes Placeholder 2"/>
          <p:cNvSpPr>
            <a:spLocks noGrp="1"/>
          </p:cNvSpPr>
          <p:nvPr>
            <p:ph type="body" idx="1"/>
          </p:nvPr>
        </p:nvSpPr>
        <p:spPr/>
        <p:txBody>
          <a:bodyPr/>
          <a:lstStyle/>
          <a:p>
            <a:endParaRPr lang="en-GB" dirty="0" smtClean="0"/>
          </a:p>
          <a:p>
            <a:r>
              <a:rPr lang="en-GB" dirty="0" smtClean="0"/>
              <a:t>Such an important theme!</a:t>
            </a:r>
          </a:p>
          <a:p>
            <a:r>
              <a:rPr lang="en-GB" dirty="0" smtClean="0"/>
              <a:t>Like a mini recital!</a:t>
            </a:r>
            <a:endParaRPr lang="en-GB" dirty="0"/>
          </a:p>
        </p:txBody>
      </p:sp>
      <p:sp>
        <p:nvSpPr>
          <p:cNvPr id="4" name="Slide Number Placeholder 3"/>
          <p:cNvSpPr>
            <a:spLocks noGrp="1"/>
          </p:cNvSpPr>
          <p:nvPr>
            <p:ph type="sldNum" sz="quarter" idx="10"/>
          </p:nvPr>
        </p:nvSpPr>
        <p:spPr/>
        <p:txBody>
          <a:bodyPr/>
          <a:lstStyle/>
          <a:p>
            <a:fld id="{529DB3E8-4E0D-3A45-B2D1-C595BE25A739}" type="slidenum">
              <a:rPr lang="en-US" smtClean="0">
                <a:solidFill>
                  <a:prstClr val="black"/>
                </a:solidFill>
              </a:rPr>
              <a:pPr/>
              <a:t>12</a:t>
            </a:fld>
            <a:endParaRPr lang="en-US">
              <a:solidFill>
                <a:prstClr val="black"/>
              </a:solidFill>
            </a:endParaRPr>
          </a:p>
        </p:txBody>
      </p:sp>
    </p:spTree>
    <p:extLst>
      <p:ext uri="{BB962C8B-B14F-4D97-AF65-F5344CB8AC3E}">
        <p14:creationId xmlns:p14="http://schemas.microsoft.com/office/powerpoint/2010/main" val="29292012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4938" y="763588"/>
            <a:ext cx="6784975" cy="3817937"/>
          </a:xfrm>
        </p:spPr>
      </p:sp>
      <p:sp>
        <p:nvSpPr>
          <p:cNvPr id="3" name="Notes Placeholder 2"/>
          <p:cNvSpPr>
            <a:spLocks noGrp="1"/>
          </p:cNvSpPr>
          <p:nvPr>
            <p:ph type="body" idx="1"/>
          </p:nvPr>
        </p:nvSpPr>
        <p:spPr/>
        <p:txBody>
          <a:bodyPr/>
          <a:lstStyle/>
          <a:p>
            <a:r>
              <a:rPr lang="en-GB" dirty="0" smtClean="0"/>
              <a:t>You are invited to the library to choose a book for your child to read at home. </a:t>
            </a:r>
          </a:p>
          <a:p>
            <a:r>
              <a:rPr lang="en-GB" dirty="0" smtClean="0"/>
              <a:t>I have</a:t>
            </a:r>
            <a:r>
              <a:rPr lang="en-GB" baseline="0" dirty="0" smtClean="0"/>
              <a:t> made reward book marks and printed some sheets for each year group for some recommended reads</a:t>
            </a:r>
          </a:p>
          <a:p>
            <a:r>
              <a:rPr lang="en-GB" baseline="0" dirty="0" smtClean="0"/>
              <a:t>You can enjoy a coffee too!</a:t>
            </a:r>
          </a:p>
        </p:txBody>
      </p:sp>
      <p:sp>
        <p:nvSpPr>
          <p:cNvPr id="4" name="Slide Number Placeholder 3"/>
          <p:cNvSpPr>
            <a:spLocks noGrp="1"/>
          </p:cNvSpPr>
          <p:nvPr>
            <p:ph type="sldNum" sz="quarter" idx="10"/>
          </p:nvPr>
        </p:nvSpPr>
        <p:spPr/>
        <p:txBody>
          <a:bodyPr/>
          <a:lstStyle/>
          <a:p>
            <a:fld id="{529DB3E8-4E0D-3A45-B2D1-C595BE25A739}" type="slidenum">
              <a:rPr lang="en-US" smtClean="0"/>
              <a:t>14</a:t>
            </a:fld>
            <a:endParaRPr lang="en-US"/>
          </a:p>
        </p:txBody>
      </p:sp>
    </p:spTree>
    <p:extLst>
      <p:ext uri="{BB962C8B-B14F-4D97-AF65-F5344CB8AC3E}">
        <p14:creationId xmlns:p14="http://schemas.microsoft.com/office/powerpoint/2010/main" val="16269758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8857DB37-4E3C-4E8E-8EC7-13F3BA3A33D8}" type="datetimeFigureOut">
              <a:rPr lang="en-GB" smtClean="0"/>
              <a:t>27/09/2022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940EAC-D5B7-4899-9EFB-554E76792247}" type="slidenum">
              <a:rPr lang="en-GB" smtClean="0"/>
              <a:t>‹#›</a:t>
            </a:fld>
            <a:endParaRPr lang="en-GB"/>
          </a:p>
        </p:txBody>
      </p:sp>
    </p:spTree>
    <p:extLst>
      <p:ext uri="{BB962C8B-B14F-4D97-AF65-F5344CB8AC3E}">
        <p14:creationId xmlns:p14="http://schemas.microsoft.com/office/powerpoint/2010/main" val="23528553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857DB37-4E3C-4E8E-8EC7-13F3BA3A33D8}" type="datetimeFigureOut">
              <a:rPr lang="en-GB" smtClean="0"/>
              <a:t>27/09/2022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940EAC-D5B7-4899-9EFB-554E76792247}" type="slidenum">
              <a:rPr lang="en-GB" smtClean="0"/>
              <a:t>‹#›</a:t>
            </a:fld>
            <a:endParaRPr lang="en-GB"/>
          </a:p>
        </p:txBody>
      </p:sp>
    </p:spTree>
    <p:extLst>
      <p:ext uri="{BB962C8B-B14F-4D97-AF65-F5344CB8AC3E}">
        <p14:creationId xmlns:p14="http://schemas.microsoft.com/office/powerpoint/2010/main" val="2623935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66"/>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1" y="4589491"/>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857DB37-4E3C-4E8E-8EC7-13F3BA3A33D8}" type="datetimeFigureOut">
              <a:rPr lang="en-GB" smtClean="0"/>
              <a:t>27/09/2022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940EAC-D5B7-4899-9EFB-554E76792247}" type="slidenum">
              <a:rPr lang="en-GB" smtClean="0"/>
              <a:t>‹#›</a:t>
            </a:fld>
            <a:endParaRPr lang="en-GB"/>
          </a:p>
        </p:txBody>
      </p:sp>
    </p:spTree>
    <p:extLst>
      <p:ext uri="{BB962C8B-B14F-4D97-AF65-F5344CB8AC3E}">
        <p14:creationId xmlns:p14="http://schemas.microsoft.com/office/powerpoint/2010/main" val="21109750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8857DB37-4E3C-4E8E-8EC7-13F3BA3A33D8}" type="datetimeFigureOut">
              <a:rPr lang="en-GB" smtClean="0"/>
              <a:t>27/09/2022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0940EAC-D5B7-4899-9EFB-554E76792247}" type="slidenum">
              <a:rPr lang="en-GB" smtClean="0"/>
              <a:t>‹#›</a:t>
            </a:fld>
            <a:endParaRPr lang="en-GB"/>
          </a:p>
        </p:txBody>
      </p:sp>
    </p:spTree>
    <p:extLst>
      <p:ext uri="{BB962C8B-B14F-4D97-AF65-F5344CB8AC3E}">
        <p14:creationId xmlns:p14="http://schemas.microsoft.com/office/powerpoint/2010/main" val="9875606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9"/>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3"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3"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8857DB37-4E3C-4E8E-8EC7-13F3BA3A33D8}" type="datetimeFigureOut">
              <a:rPr lang="en-GB" smtClean="0"/>
              <a:t>27/09/2022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0940EAC-D5B7-4899-9EFB-554E76792247}" type="slidenum">
              <a:rPr lang="en-GB" smtClean="0"/>
              <a:t>‹#›</a:t>
            </a:fld>
            <a:endParaRPr lang="en-GB"/>
          </a:p>
        </p:txBody>
      </p:sp>
    </p:spTree>
    <p:extLst>
      <p:ext uri="{BB962C8B-B14F-4D97-AF65-F5344CB8AC3E}">
        <p14:creationId xmlns:p14="http://schemas.microsoft.com/office/powerpoint/2010/main" val="22649950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8857DB37-4E3C-4E8E-8EC7-13F3BA3A33D8}" type="datetimeFigureOut">
              <a:rPr lang="en-GB" smtClean="0"/>
              <a:t>27/09/2022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0940EAC-D5B7-4899-9EFB-554E76792247}" type="slidenum">
              <a:rPr lang="en-GB" smtClean="0"/>
              <a:t>‹#›</a:t>
            </a:fld>
            <a:endParaRPr lang="en-GB"/>
          </a:p>
        </p:txBody>
      </p:sp>
    </p:spTree>
    <p:extLst>
      <p:ext uri="{BB962C8B-B14F-4D97-AF65-F5344CB8AC3E}">
        <p14:creationId xmlns:p14="http://schemas.microsoft.com/office/powerpoint/2010/main" val="19379959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57DB37-4E3C-4E8E-8EC7-13F3BA3A33D8}" type="datetimeFigureOut">
              <a:rPr lang="en-GB" smtClean="0"/>
              <a:t>27/09/2022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0940EAC-D5B7-4899-9EFB-554E76792247}" type="slidenum">
              <a:rPr lang="en-GB" smtClean="0"/>
              <a:t>‹#›</a:t>
            </a:fld>
            <a:endParaRPr lang="en-GB"/>
          </a:p>
        </p:txBody>
      </p:sp>
    </p:spTree>
    <p:extLst>
      <p:ext uri="{BB962C8B-B14F-4D97-AF65-F5344CB8AC3E}">
        <p14:creationId xmlns:p14="http://schemas.microsoft.com/office/powerpoint/2010/main" val="1054779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53"/>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857DB37-4E3C-4E8E-8EC7-13F3BA3A33D8}" type="datetimeFigureOut">
              <a:rPr lang="en-GB" smtClean="0"/>
              <a:t>27/09/2022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0940EAC-D5B7-4899-9EFB-554E76792247}" type="slidenum">
              <a:rPr lang="en-GB" smtClean="0"/>
              <a:t>‹#›</a:t>
            </a:fld>
            <a:endParaRPr lang="en-GB"/>
          </a:p>
        </p:txBody>
      </p:sp>
    </p:spTree>
    <p:extLst>
      <p:ext uri="{BB962C8B-B14F-4D97-AF65-F5344CB8AC3E}">
        <p14:creationId xmlns:p14="http://schemas.microsoft.com/office/powerpoint/2010/main" val="16461523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53"/>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857DB37-4E3C-4E8E-8EC7-13F3BA3A33D8}" type="datetimeFigureOut">
              <a:rPr lang="en-GB" smtClean="0"/>
              <a:t>27/09/2022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0940EAC-D5B7-4899-9EFB-554E76792247}" type="slidenum">
              <a:rPr lang="en-GB" smtClean="0"/>
              <a:t>‹#›</a:t>
            </a:fld>
            <a:endParaRPr lang="en-GB"/>
          </a:p>
        </p:txBody>
      </p:sp>
    </p:spTree>
    <p:extLst>
      <p:ext uri="{BB962C8B-B14F-4D97-AF65-F5344CB8AC3E}">
        <p14:creationId xmlns:p14="http://schemas.microsoft.com/office/powerpoint/2010/main" val="41297801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857DB37-4E3C-4E8E-8EC7-13F3BA3A33D8}" type="datetimeFigureOut">
              <a:rPr lang="en-GB" smtClean="0"/>
              <a:t>27/09/2022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940EAC-D5B7-4899-9EFB-554E76792247}" type="slidenum">
              <a:rPr lang="en-GB" smtClean="0"/>
              <a:t>‹#›</a:t>
            </a:fld>
            <a:endParaRPr lang="en-GB"/>
          </a:p>
        </p:txBody>
      </p:sp>
    </p:spTree>
    <p:extLst>
      <p:ext uri="{BB962C8B-B14F-4D97-AF65-F5344CB8AC3E}">
        <p14:creationId xmlns:p14="http://schemas.microsoft.com/office/powerpoint/2010/main" val="33434498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2"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3"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857DB37-4E3C-4E8E-8EC7-13F3BA3A33D8}" type="datetimeFigureOut">
              <a:rPr lang="en-GB" smtClean="0"/>
              <a:t>27/09/2022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940EAC-D5B7-4899-9EFB-554E76792247}" type="slidenum">
              <a:rPr lang="en-GB" smtClean="0"/>
              <a:t>‹#›</a:t>
            </a:fld>
            <a:endParaRPr lang="en-GB"/>
          </a:p>
        </p:txBody>
      </p:sp>
    </p:spTree>
    <p:extLst>
      <p:ext uri="{BB962C8B-B14F-4D97-AF65-F5344CB8AC3E}">
        <p14:creationId xmlns:p14="http://schemas.microsoft.com/office/powerpoint/2010/main" val="406321808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45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8857DB37-4E3C-4E8E-8EC7-13F3BA3A33D8}" type="datetimeFigureOut">
              <a:rPr lang="en-GB" smtClean="0">
                <a:solidFill>
                  <a:prstClr val="black">
                    <a:tint val="75000"/>
                  </a:prstClr>
                </a:solidFill>
              </a:rPr>
              <a:pPr/>
              <a:t>27/09/2022</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E0940EAC-D5B7-4899-9EFB-554E76792247}"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71307988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857DB37-4E3C-4E8E-8EC7-13F3BA3A33D8}" type="datetimeFigureOut">
              <a:rPr lang="en-GB" smtClean="0">
                <a:solidFill>
                  <a:prstClr val="black">
                    <a:tint val="75000"/>
                  </a:prstClr>
                </a:solidFill>
              </a:rPr>
              <a:pPr/>
              <a:t>27/09/2022</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E0940EAC-D5B7-4899-9EFB-554E76792247}"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12514637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64"/>
            <a:ext cx="10515600" cy="2852737"/>
          </a:xfrm>
        </p:spPr>
        <p:txBody>
          <a:bodyPr anchor="b"/>
          <a:lstStyle>
            <a:lvl1pPr>
              <a:defRPr sz="4500"/>
            </a:lvl1pPr>
          </a:lstStyle>
          <a:p>
            <a:r>
              <a:rPr lang="en-US" smtClean="0"/>
              <a:t>Click to edit Master title style</a:t>
            </a:r>
            <a:endParaRPr lang="en-GB"/>
          </a:p>
        </p:txBody>
      </p:sp>
      <p:sp>
        <p:nvSpPr>
          <p:cNvPr id="3" name="Text Placeholder 2"/>
          <p:cNvSpPr>
            <a:spLocks noGrp="1"/>
          </p:cNvSpPr>
          <p:nvPr>
            <p:ph type="body" idx="1"/>
          </p:nvPr>
        </p:nvSpPr>
        <p:spPr>
          <a:xfrm>
            <a:off x="831851" y="4589489"/>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857DB37-4E3C-4E8E-8EC7-13F3BA3A33D8}" type="datetimeFigureOut">
              <a:rPr lang="en-GB" smtClean="0">
                <a:solidFill>
                  <a:prstClr val="black">
                    <a:tint val="75000"/>
                  </a:prstClr>
                </a:solidFill>
              </a:rPr>
              <a:pPr/>
              <a:t>27/09/2022</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E0940EAC-D5B7-4899-9EFB-554E76792247}"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51235257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8857DB37-4E3C-4E8E-8EC7-13F3BA3A33D8}" type="datetimeFigureOut">
              <a:rPr lang="en-GB" smtClean="0">
                <a:solidFill>
                  <a:prstClr val="black">
                    <a:tint val="75000"/>
                  </a:prstClr>
                </a:solidFill>
              </a:rPr>
              <a:pPr/>
              <a:t>27/09/2022</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E0940EAC-D5B7-4899-9EFB-554E76792247}"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51814119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9"/>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3"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6172203"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8857DB37-4E3C-4E8E-8EC7-13F3BA3A33D8}" type="datetimeFigureOut">
              <a:rPr lang="en-GB" smtClean="0">
                <a:solidFill>
                  <a:prstClr val="black">
                    <a:tint val="75000"/>
                  </a:prstClr>
                </a:solidFill>
              </a:rPr>
              <a:pPr/>
              <a:t>27/09/2022</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E0940EAC-D5B7-4899-9EFB-554E76792247}"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5504688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8857DB37-4E3C-4E8E-8EC7-13F3BA3A33D8}" type="datetimeFigureOut">
              <a:rPr lang="en-GB" smtClean="0">
                <a:solidFill>
                  <a:prstClr val="black">
                    <a:tint val="75000"/>
                  </a:prstClr>
                </a:solidFill>
              </a:rPr>
              <a:pPr/>
              <a:t>27/09/2022</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E0940EAC-D5B7-4899-9EFB-554E76792247}"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10908655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57DB37-4E3C-4E8E-8EC7-13F3BA3A33D8}" type="datetimeFigureOut">
              <a:rPr lang="en-GB" smtClean="0">
                <a:solidFill>
                  <a:prstClr val="black">
                    <a:tint val="75000"/>
                  </a:prstClr>
                </a:solidFill>
              </a:rPr>
              <a:pPr/>
              <a:t>27/09/2022</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E0940EAC-D5B7-4899-9EFB-554E76792247}"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05165773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smtClean="0"/>
              <a:t>Click to edit Master title style</a:t>
            </a:r>
            <a:endParaRPr lang="en-GB"/>
          </a:p>
        </p:txBody>
      </p:sp>
      <p:sp>
        <p:nvSpPr>
          <p:cNvPr id="3" name="Content Placeholder 2"/>
          <p:cNvSpPr>
            <a:spLocks noGrp="1"/>
          </p:cNvSpPr>
          <p:nvPr>
            <p:ph idx="1"/>
          </p:nvPr>
        </p:nvSpPr>
        <p:spPr>
          <a:xfrm>
            <a:off x="5183188" y="987451"/>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8857DB37-4E3C-4E8E-8EC7-13F3BA3A33D8}" type="datetimeFigureOut">
              <a:rPr lang="en-GB" smtClean="0">
                <a:solidFill>
                  <a:prstClr val="black">
                    <a:tint val="75000"/>
                  </a:prstClr>
                </a:solidFill>
              </a:rPr>
              <a:pPr/>
              <a:t>27/09/2022</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E0940EAC-D5B7-4899-9EFB-554E76792247}"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81659850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smtClean="0"/>
              <a:t>Click to edit Master title style</a:t>
            </a:r>
            <a:endParaRPr lang="en-GB"/>
          </a:p>
        </p:txBody>
      </p:sp>
      <p:sp>
        <p:nvSpPr>
          <p:cNvPr id="3" name="Picture Placeholder 2"/>
          <p:cNvSpPr>
            <a:spLocks noGrp="1"/>
          </p:cNvSpPr>
          <p:nvPr>
            <p:ph type="pic" idx="1"/>
          </p:nvPr>
        </p:nvSpPr>
        <p:spPr>
          <a:xfrm>
            <a:off x="5183188" y="987451"/>
            <a:ext cx="617220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8857DB37-4E3C-4E8E-8EC7-13F3BA3A33D8}" type="datetimeFigureOut">
              <a:rPr lang="en-GB" smtClean="0">
                <a:solidFill>
                  <a:prstClr val="black">
                    <a:tint val="75000"/>
                  </a:prstClr>
                </a:solidFill>
              </a:rPr>
              <a:pPr/>
              <a:t>27/09/2022</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E0940EAC-D5B7-4899-9EFB-554E76792247}"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75951244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857DB37-4E3C-4E8E-8EC7-13F3BA3A33D8}" type="datetimeFigureOut">
              <a:rPr lang="en-GB" smtClean="0">
                <a:solidFill>
                  <a:prstClr val="black">
                    <a:tint val="75000"/>
                  </a:prstClr>
                </a:solidFill>
              </a:rPr>
              <a:pPr/>
              <a:t>27/09/2022</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E0940EAC-D5B7-4899-9EFB-554E76792247}"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79570455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2"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3"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857DB37-4E3C-4E8E-8EC7-13F3BA3A33D8}" type="datetimeFigureOut">
              <a:rPr lang="en-GB" smtClean="0">
                <a:solidFill>
                  <a:prstClr val="black">
                    <a:tint val="75000"/>
                  </a:prstClr>
                </a:solidFill>
              </a:rPr>
              <a:pPr/>
              <a:t>27/09/2022</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E0940EAC-D5B7-4899-9EFB-554E76792247}"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77224985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45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8857DB37-4E3C-4E8E-8EC7-13F3BA3A33D8}" type="datetimeFigureOut">
              <a:rPr lang="en-GB" smtClean="0">
                <a:solidFill>
                  <a:prstClr val="black">
                    <a:tint val="75000"/>
                  </a:prstClr>
                </a:solidFill>
              </a:rPr>
              <a:pPr/>
              <a:t>27/09/2022</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E0940EAC-D5B7-4899-9EFB-554E76792247}"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17880718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857DB37-4E3C-4E8E-8EC7-13F3BA3A33D8}" type="datetimeFigureOut">
              <a:rPr lang="en-GB" smtClean="0">
                <a:solidFill>
                  <a:prstClr val="black">
                    <a:tint val="75000"/>
                  </a:prstClr>
                </a:solidFill>
              </a:rPr>
              <a:pPr/>
              <a:t>27/09/2022</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E0940EAC-D5B7-4899-9EFB-554E76792247}"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5674772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58"/>
            <a:ext cx="10515600" cy="2852737"/>
          </a:xfrm>
        </p:spPr>
        <p:txBody>
          <a:bodyPr anchor="b"/>
          <a:lstStyle>
            <a:lvl1pPr>
              <a:defRPr sz="4500"/>
            </a:lvl1pPr>
          </a:lstStyle>
          <a:p>
            <a:r>
              <a:rPr lang="en-US" smtClean="0"/>
              <a:t>Click to edit Master title style</a:t>
            </a:r>
            <a:endParaRPr lang="en-GB"/>
          </a:p>
        </p:txBody>
      </p:sp>
      <p:sp>
        <p:nvSpPr>
          <p:cNvPr id="3" name="Text Placeholder 2"/>
          <p:cNvSpPr>
            <a:spLocks noGrp="1"/>
          </p:cNvSpPr>
          <p:nvPr>
            <p:ph type="body" idx="1"/>
          </p:nvPr>
        </p:nvSpPr>
        <p:spPr>
          <a:xfrm>
            <a:off x="831851" y="4589483"/>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857DB37-4E3C-4E8E-8EC7-13F3BA3A33D8}" type="datetimeFigureOut">
              <a:rPr lang="en-GB" smtClean="0">
                <a:solidFill>
                  <a:prstClr val="black">
                    <a:tint val="75000"/>
                  </a:prstClr>
                </a:solidFill>
              </a:rPr>
              <a:pPr/>
              <a:t>27/09/2022</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E0940EAC-D5B7-4899-9EFB-554E76792247}"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9558275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8857DB37-4E3C-4E8E-8EC7-13F3BA3A33D8}" type="datetimeFigureOut">
              <a:rPr lang="en-GB" smtClean="0">
                <a:solidFill>
                  <a:prstClr val="black">
                    <a:tint val="75000"/>
                  </a:prstClr>
                </a:solidFill>
              </a:rPr>
              <a:pPr/>
              <a:t>27/09/2022</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E0940EAC-D5B7-4899-9EFB-554E76792247}"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01166368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9"/>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3"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6172203"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8857DB37-4E3C-4E8E-8EC7-13F3BA3A33D8}" type="datetimeFigureOut">
              <a:rPr lang="en-GB" smtClean="0">
                <a:solidFill>
                  <a:prstClr val="black">
                    <a:tint val="75000"/>
                  </a:prstClr>
                </a:solidFill>
              </a:rPr>
              <a:pPr/>
              <a:t>27/09/2022</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E0940EAC-D5B7-4899-9EFB-554E76792247}"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19476458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8857DB37-4E3C-4E8E-8EC7-13F3BA3A33D8}" type="datetimeFigureOut">
              <a:rPr lang="en-GB" smtClean="0">
                <a:solidFill>
                  <a:prstClr val="black">
                    <a:tint val="75000"/>
                  </a:prstClr>
                </a:solidFill>
              </a:rPr>
              <a:pPr/>
              <a:t>27/09/2022</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E0940EAC-D5B7-4899-9EFB-554E76792247}"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28796499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57DB37-4E3C-4E8E-8EC7-13F3BA3A33D8}" type="datetimeFigureOut">
              <a:rPr lang="en-GB" smtClean="0">
                <a:solidFill>
                  <a:prstClr val="black">
                    <a:tint val="75000"/>
                  </a:prstClr>
                </a:solidFill>
              </a:rPr>
              <a:pPr/>
              <a:t>27/09/2022</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E0940EAC-D5B7-4899-9EFB-554E76792247}"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66408308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smtClean="0"/>
              <a:t>Click to edit Master title style</a:t>
            </a:r>
            <a:endParaRPr lang="en-GB"/>
          </a:p>
        </p:txBody>
      </p:sp>
      <p:sp>
        <p:nvSpPr>
          <p:cNvPr id="3" name="Content Placeholder 2"/>
          <p:cNvSpPr>
            <a:spLocks noGrp="1"/>
          </p:cNvSpPr>
          <p:nvPr>
            <p:ph idx="1"/>
          </p:nvPr>
        </p:nvSpPr>
        <p:spPr>
          <a:xfrm>
            <a:off x="5183188" y="987445"/>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8857DB37-4E3C-4E8E-8EC7-13F3BA3A33D8}" type="datetimeFigureOut">
              <a:rPr lang="en-GB" smtClean="0">
                <a:solidFill>
                  <a:prstClr val="black">
                    <a:tint val="75000"/>
                  </a:prstClr>
                </a:solidFill>
              </a:rPr>
              <a:pPr/>
              <a:t>27/09/2022</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E0940EAC-D5B7-4899-9EFB-554E76792247}"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9203338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smtClean="0"/>
              <a:t>Click to edit Master title style</a:t>
            </a:r>
            <a:endParaRPr lang="en-GB"/>
          </a:p>
        </p:txBody>
      </p:sp>
      <p:sp>
        <p:nvSpPr>
          <p:cNvPr id="3" name="Picture Placeholder 2"/>
          <p:cNvSpPr>
            <a:spLocks noGrp="1"/>
          </p:cNvSpPr>
          <p:nvPr>
            <p:ph type="pic" idx="1"/>
          </p:nvPr>
        </p:nvSpPr>
        <p:spPr>
          <a:xfrm>
            <a:off x="5183188" y="987445"/>
            <a:ext cx="617220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8857DB37-4E3C-4E8E-8EC7-13F3BA3A33D8}" type="datetimeFigureOut">
              <a:rPr lang="en-GB" smtClean="0">
                <a:solidFill>
                  <a:prstClr val="black">
                    <a:tint val="75000"/>
                  </a:prstClr>
                </a:solidFill>
              </a:rPr>
              <a:pPr/>
              <a:t>27/09/2022</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E0940EAC-D5B7-4899-9EFB-554E76792247}"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48506717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857DB37-4E3C-4E8E-8EC7-13F3BA3A33D8}" type="datetimeFigureOut">
              <a:rPr lang="en-GB" smtClean="0">
                <a:solidFill>
                  <a:prstClr val="black">
                    <a:tint val="75000"/>
                  </a:prstClr>
                </a:solidFill>
              </a:rPr>
              <a:pPr/>
              <a:t>27/09/2022</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E0940EAC-D5B7-4899-9EFB-554E76792247}"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15523957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2"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3"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857DB37-4E3C-4E8E-8EC7-13F3BA3A33D8}" type="datetimeFigureOut">
              <a:rPr lang="en-GB" smtClean="0">
                <a:solidFill>
                  <a:prstClr val="black">
                    <a:tint val="75000"/>
                  </a:prstClr>
                </a:solidFill>
              </a:rPr>
              <a:pPr/>
              <a:t>27/09/2022</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E0940EAC-D5B7-4899-9EFB-554E76792247}"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73408978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45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8857DB37-4E3C-4E8E-8EC7-13F3BA3A33D8}" type="datetimeFigureOut">
              <a:rPr lang="en-GB" smtClean="0">
                <a:solidFill>
                  <a:prstClr val="black">
                    <a:tint val="75000"/>
                  </a:prstClr>
                </a:solidFill>
              </a:rPr>
              <a:pPr/>
              <a:t>27/09/2022</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E0940EAC-D5B7-4899-9EFB-554E76792247}"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65759016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857DB37-4E3C-4E8E-8EC7-13F3BA3A33D8}" type="datetimeFigureOut">
              <a:rPr lang="en-GB" smtClean="0">
                <a:solidFill>
                  <a:prstClr val="black">
                    <a:tint val="75000"/>
                  </a:prstClr>
                </a:solidFill>
              </a:rPr>
              <a:pPr/>
              <a:t>27/09/2022</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E0940EAC-D5B7-4899-9EFB-554E76792247}"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13817943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50"/>
            <a:ext cx="10515600" cy="2852737"/>
          </a:xfrm>
        </p:spPr>
        <p:txBody>
          <a:bodyPr anchor="b"/>
          <a:lstStyle>
            <a:lvl1pPr>
              <a:defRPr sz="4500"/>
            </a:lvl1pPr>
          </a:lstStyle>
          <a:p>
            <a:r>
              <a:rPr lang="en-US" smtClean="0"/>
              <a:t>Click to edit Master title style</a:t>
            </a:r>
            <a:endParaRPr lang="en-GB"/>
          </a:p>
        </p:txBody>
      </p:sp>
      <p:sp>
        <p:nvSpPr>
          <p:cNvPr id="3" name="Text Placeholder 2"/>
          <p:cNvSpPr>
            <a:spLocks noGrp="1"/>
          </p:cNvSpPr>
          <p:nvPr>
            <p:ph type="body" idx="1"/>
          </p:nvPr>
        </p:nvSpPr>
        <p:spPr>
          <a:xfrm>
            <a:off x="831851" y="458947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857DB37-4E3C-4E8E-8EC7-13F3BA3A33D8}" type="datetimeFigureOut">
              <a:rPr lang="en-GB" smtClean="0">
                <a:solidFill>
                  <a:prstClr val="black">
                    <a:tint val="75000"/>
                  </a:prstClr>
                </a:solidFill>
              </a:rPr>
              <a:pPr/>
              <a:t>27/09/2022</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E0940EAC-D5B7-4899-9EFB-554E76792247}"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40750355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8857DB37-4E3C-4E8E-8EC7-13F3BA3A33D8}" type="datetimeFigureOut">
              <a:rPr lang="en-GB" smtClean="0">
                <a:solidFill>
                  <a:prstClr val="black">
                    <a:tint val="75000"/>
                  </a:prstClr>
                </a:solidFill>
              </a:rPr>
              <a:pPr/>
              <a:t>27/09/2022</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E0940EAC-D5B7-4899-9EFB-554E76792247}"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10494394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9"/>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3"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6172203"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8857DB37-4E3C-4E8E-8EC7-13F3BA3A33D8}" type="datetimeFigureOut">
              <a:rPr lang="en-GB" smtClean="0">
                <a:solidFill>
                  <a:prstClr val="black">
                    <a:tint val="75000"/>
                  </a:prstClr>
                </a:solidFill>
              </a:rPr>
              <a:pPr/>
              <a:t>27/09/2022</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E0940EAC-D5B7-4899-9EFB-554E76792247}"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75619697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8857DB37-4E3C-4E8E-8EC7-13F3BA3A33D8}" type="datetimeFigureOut">
              <a:rPr lang="en-GB" smtClean="0">
                <a:solidFill>
                  <a:prstClr val="black">
                    <a:tint val="75000"/>
                  </a:prstClr>
                </a:solidFill>
              </a:rPr>
              <a:pPr/>
              <a:t>27/09/2022</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E0940EAC-D5B7-4899-9EFB-554E76792247}"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82336673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57DB37-4E3C-4E8E-8EC7-13F3BA3A33D8}" type="datetimeFigureOut">
              <a:rPr lang="en-GB" smtClean="0">
                <a:solidFill>
                  <a:prstClr val="black">
                    <a:tint val="75000"/>
                  </a:prstClr>
                </a:solidFill>
              </a:rPr>
              <a:pPr/>
              <a:t>27/09/2022</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E0940EAC-D5B7-4899-9EFB-554E76792247}"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88393986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smtClean="0"/>
              <a:t>Click to edit Master title style</a:t>
            </a:r>
            <a:endParaRPr lang="en-GB"/>
          </a:p>
        </p:txBody>
      </p:sp>
      <p:sp>
        <p:nvSpPr>
          <p:cNvPr id="3" name="Content Placeholder 2"/>
          <p:cNvSpPr>
            <a:spLocks noGrp="1"/>
          </p:cNvSpPr>
          <p:nvPr>
            <p:ph idx="1"/>
          </p:nvPr>
        </p:nvSpPr>
        <p:spPr>
          <a:xfrm>
            <a:off x="5183188" y="98743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8857DB37-4E3C-4E8E-8EC7-13F3BA3A33D8}" type="datetimeFigureOut">
              <a:rPr lang="en-GB" smtClean="0">
                <a:solidFill>
                  <a:prstClr val="black">
                    <a:tint val="75000"/>
                  </a:prstClr>
                </a:solidFill>
              </a:rPr>
              <a:pPr/>
              <a:t>27/09/2022</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E0940EAC-D5B7-4899-9EFB-554E76792247}"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47063611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smtClean="0"/>
              <a:t>Click to edit Master title style</a:t>
            </a:r>
            <a:endParaRPr lang="en-GB"/>
          </a:p>
        </p:txBody>
      </p:sp>
      <p:sp>
        <p:nvSpPr>
          <p:cNvPr id="3" name="Picture Placeholder 2"/>
          <p:cNvSpPr>
            <a:spLocks noGrp="1"/>
          </p:cNvSpPr>
          <p:nvPr>
            <p:ph type="pic" idx="1"/>
          </p:nvPr>
        </p:nvSpPr>
        <p:spPr>
          <a:xfrm>
            <a:off x="5183188" y="987437"/>
            <a:ext cx="617220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8857DB37-4E3C-4E8E-8EC7-13F3BA3A33D8}" type="datetimeFigureOut">
              <a:rPr lang="en-GB" smtClean="0">
                <a:solidFill>
                  <a:prstClr val="black">
                    <a:tint val="75000"/>
                  </a:prstClr>
                </a:solidFill>
              </a:rPr>
              <a:pPr/>
              <a:t>27/09/2022</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E0940EAC-D5B7-4899-9EFB-554E76792247}"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28364362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857DB37-4E3C-4E8E-8EC7-13F3BA3A33D8}" type="datetimeFigureOut">
              <a:rPr lang="en-GB" smtClean="0">
                <a:solidFill>
                  <a:prstClr val="black">
                    <a:tint val="75000"/>
                  </a:prstClr>
                </a:solidFill>
              </a:rPr>
              <a:pPr/>
              <a:t>27/09/2022</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E0940EAC-D5B7-4899-9EFB-554E76792247}"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22274064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2"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3"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857DB37-4E3C-4E8E-8EC7-13F3BA3A33D8}" type="datetimeFigureOut">
              <a:rPr lang="en-GB" smtClean="0">
                <a:solidFill>
                  <a:prstClr val="black">
                    <a:tint val="75000"/>
                  </a:prstClr>
                </a:solidFill>
              </a:rPr>
              <a:pPr/>
              <a:t>27/09/2022</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E0940EAC-D5B7-4899-9EFB-554E76792247}"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71424430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45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8857DB37-4E3C-4E8E-8EC7-13F3BA3A33D8}" type="datetimeFigureOut">
              <a:rPr lang="en-GB" smtClean="0">
                <a:solidFill>
                  <a:prstClr val="black">
                    <a:tint val="75000"/>
                  </a:prstClr>
                </a:solidFill>
              </a:rPr>
              <a:pPr/>
              <a:t>27/09/2022</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E0940EAC-D5B7-4899-9EFB-554E76792247}"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45103326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857DB37-4E3C-4E8E-8EC7-13F3BA3A33D8}" type="datetimeFigureOut">
              <a:rPr lang="en-GB" smtClean="0">
                <a:solidFill>
                  <a:prstClr val="black">
                    <a:tint val="75000"/>
                  </a:prstClr>
                </a:solidFill>
              </a:rPr>
              <a:pPr/>
              <a:t>27/09/2022</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E0940EAC-D5B7-4899-9EFB-554E76792247}"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34872442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4500"/>
            </a:lvl1pPr>
          </a:lstStyle>
          <a:p>
            <a:r>
              <a:rPr lang="en-US" smtClean="0"/>
              <a:t>Click to edit Master title style</a:t>
            </a:r>
            <a:endParaRPr lang="en-GB"/>
          </a:p>
        </p:txBody>
      </p:sp>
      <p:sp>
        <p:nvSpPr>
          <p:cNvPr id="3" name="Text Placeholder 2"/>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857DB37-4E3C-4E8E-8EC7-13F3BA3A33D8}" type="datetimeFigureOut">
              <a:rPr lang="en-GB" smtClean="0">
                <a:solidFill>
                  <a:prstClr val="black">
                    <a:tint val="75000"/>
                  </a:prstClr>
                </a:solidFill>
              </a:rPr>
              <a:pPr/>
              <a:t>27/09/2022</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E0940EAC-D5B7-4899-9EFB-554E76792247}"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441571708"/>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8857DB37-4E3C-4E8E-8EC7-13F3BA3A33D8}" type="datetimeFigureOut">
              <a:rPr lang="en-GB" smtClean="0">
                <a:solidFill>
                  <a:prstClr val="black">
                    <a:tint val="75000"/>
                  </a:prstClr>
                </a:solidFill>
              </a:rPr>
              <a:pPr/>
              <a:t>27/09/2022</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E0940EAC-D5B7-4899-9EFB-554E76792247}"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01820080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6172201"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8857DB37-4E3C-4E8E-8EC7-13F3BA3A33D8}" type="datetimeFigureOut">
              <a:rPr lang="en-GB" smtClean="0">
                <a:solidFill>
                  <a:prstClr val="black">
                    <a:tint val="75000"/>
                  </a:prstClr>
                </a:solidFill>
              </a:rPr>
              <a:pPr/>
              <a:t>27/09/2022</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E0940EAC-D5B7-4899-9EFB-554E76792247}"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874912907"/>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8857DB37-4E3C-4E8E-8EC7-13F3BA3A33D8}" type="datetimeFigureOut">
              <a:rPr lang="en-GB" smtClean="0">
                <a:solidFill>
                  <a:prstClr val="black">
                    <a:tint val="75000"/>
                  </a:prstClr>
                </a:solidFill>
              </a:rPr>
              <a:pPr/>
              <a:t>27/09/2022</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E0940EAC-D5B7-4899-9EFB-554E76792247}"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56263877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57DB37-4E3C-4E8E-8EC7-13F3BA3A33D8}" type="datetimeFigureOut">
              <a:rPr lang="en-GB" smtClean="0">
                <a:solidFill>
                  <a:prstClr val="black">
                    <a:tint val="75000"/>
                  </a:prstClr>
                </a:solidFill>
              </a:rPr>
              <a:pPr/>
              <a:t>27/09/2022</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E0940EAC-D5B7-4899-9EFB-554E76792247}"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8234879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smtClean="0"/>
              <a:t>Click to edit Master title style</a:t>
            </a:r>
            <a:endParaRPr lang="en-GB"/>
          </a:p>
        </p:txBody>
      </p:sp>
      <p:sp>
        <p:nvSpPr>
          <p:cNvPr id="3" name="Content Placeholder 2"/>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8857DB37-4E3C-4E8E-8EC7-13F3BA3A33D8}" type="datetimeFigureOut">
              <a:rPr lang="en-GB" smtClean="0">
                <a:solidFill>
                  <a:prstClr val="black">
                    <a:tint val="75000"/>
                  </a:prstClr>
                </a:solidFill>
              </a:rPr>
              <a:pPr/>
              <a:t>27/09/2022</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E0940EAC-D5B7-4899-9EFB-554E76792247}"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119622421"/>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7"/>
            <a:ext cx="617220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8857DB37-4E3C-4E8E-8EC7-13F3BA3A33D8}" type="datetimeFigureOut">
              <a:rPr lang="en-GB" smtClean="0">
                <a:solidFill>
                  <a:prstClr val="black">
                    <a:tint val="75000"/>
                  </a:prstClr>
                </a:solidFill>
              </a:rPr>
              <a:pPr/>
              <a:t>27/09/2022</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E0940EAC-D5B7-4899-9EFB-554E76792247}"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274115309"/>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857DB37-4E3C-4E8E-8EC7-13F3BA3A33D8}" type="datetimeFigureOut">
              <a:rPr lang="en-GB" smtClean="0">
                <a:solidFill>
                  <a:prstClr val="black">
                    <a:tint val="75000"/>
                  </a:prstClr>
                </a:solidFill>
              </a:rPr>
              <a:pPr/>
              <a:t>27/09/2022</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E0940EAC-D5B7-4899-9EFB-554E76792247}"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19789664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857DB37-4E3C-4E8E-8EC7-13F3BA3A33D8}" type="datetimeFigureOut">
              <a:rPr lang="en-GB" smtClean="0">
                <a:solidFill>
                  <a:prstClr val="black">
                    <a:tint val="75000"/>
                  </a:prstClr>
                </a:solidFill>
              </a:rPr>
              <a:pPr/>
              <a:t>27/09/2022</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E0940EAC-D5B7-4899-9EFB-554E76792247}"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1759203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9"/>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78"/>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857DB37-4E3C-4E8E-8EC7-13F3BA3A33D8}" type="datetimeFigureOut">
              <a:rPr lang="en-GB" smtClean="0"/>
              <a:t>27/09/2022</a:t>
            </a:fld>
            <a:endParaRPr lang="en-GB"/>
          </a:p>
        </p:txBody>
      </p:sp>
      <p:sp>
        <p:nvSpPr>
          <p:cNvPr id="5" name="Footer Placeholder 4"/>
          <p:cNvSpPr>
            <a:spLocks noGrp="1"/>
          </p:cNvSpPr>
          <p:nvPr>
            <p:ph type="ftr" sz="quarter" idx="3"/>
          </p:nvPr>
        </p:nvSpPr>
        <p:spPr>
          <a:xfrm>
            <a:off x="4038600" y="6356378"/>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78"/>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0940EAC-D5B7-4899-9EFB-554E76792247}" type="slidenum">
              <a:rPr lang="en-GB" smtClean="0"/>
              <a:t>‹#›</a:t>
            </a:fld>
            <a:endParaRPr lang="en-GB"/>
          </a:p>
        </p:txBody>
      </p:sp>
    </p:spTree>
    <p:extLst>
      <p:ext uri="{BB962C8B-B14F-4D97-AF65-F5344CB8AC3E}">
        <p14:creationId xmlns:p14="http://schemas.microsoft.com/office/powerpoint/2010/main" val="364997632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9"/>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76"/>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457200"/>
            <a:fld id="{8857DB37-4E3C-4E8E-8EC7-13F3BA3A33D8}" type="datetimeFigureOut">
              <a:rPr lang="en-GB" smtClean="0">
                <a:solidFill>
                  <a:prstClr val="black">
                    <a:tint val="75000"/>
                  </a:prstClr>
                </a:solidFill>
              </a:rPr>
              <a:pPr defTabSz="457200"/>
              <a:t>27/09/2022</a:t>
            </a:fld>
            <a:endParaRPr lang="en-GB">
              <a:solidFill>
                <a:prstClr val="black">
                  <a:tint val="75000"/>
                </a:prstClr>
              </a:solidFill>
            </a:endParaRPr>
          </a:p>
        </p:txBody>
      </p:sp>
      <p:sp>
        <p:nvSpPr>
          <p:cNvPr id="5" name="Footer Placeholder 4"/>
          <p:cNvSpPr>
            <a:spLocks noGrp="1"/>
          </p:cNvSpPr>
          <p:nvPr>
            <p:ph type="ftr" sz="quarter" idx="3"/>
          </p:nvPr>
        </p:nvSpPr>
        <p:spPr>
          <a:xfrm>
            <a:off x="4038600" y="6356376"/>
            <a:ext cx="41148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457200"/>
            <a:endParaRPr lang="en-GB">
              <a:solidFill>
                <a:prstClr val="black">
                  <a:tint val="75000"/>
                </a:prstClr>
              </a:solidFill>
            </a:endParaRPr>
          </a:p>
        </p:txBody>
      </p:sp>
      <p:sp>
        <p:nvSpPr>
          <p:cNvPr id="6" name="Slide Number Placeholder 5"/>
          <p:cNvSpPr>
            <a:spLocks noGrp="1"/>
          </p:cNvSpPr>
          <p:nvPr>
            <p:ph type="sldNum" sz="quarter" idx="4"/>
          </p:nvPr>
        </p:nvSpPr>
        <p:spPr>
          <a:xfrm>
            <a:off x="8610600" y="6356376"/>
            <a:ext cx="27432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457200"/>
            <a:fld id="{E0940EAC-D5B7-4899-9EFB-554E76792247}" type="slidenum">
              <a:rPr lang="en-GB" smtClean="0">
                <a:solidFill>
                  <a:prstClr val="black">
                    <a:tint val="75000"/>
                  </a:prstClr>
                </a:solidFill>
              </a:rPr>
              <a:pPr defTabSz="457200"/>
              <a:t>‹#›</a:t>
            </a:fld>
            <a:endParaRPr lang="en-GB">
              <a:solidFill>
                <a:prstClr val="black">
                  <a:tint val="75000"/>
                </a:prstClr>
              </a:solidFill>
            </a:endParaRPr>
          </a:p>
        </p:txBody>
      </p:sp>
    </p:spTree>
    <p:extLst>
      <p:ext uri="{BB962C8B-B14F-4D97-AF65-F5344CB8AC3E}">
        <p14:creationId xmlns:p14="http://schemas.microsoft.com/office/powerpoint/2010/main" val="8745993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9"/>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70"/>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457200"/>
            <a:fld id="{8857DB37-4E3C-4E8E-8EC7-13F3BA3A33D8}" type="datetimeFigureOut">
              <a:rPr lang="en-GB" smtClean="0">
                <a:solidFill>
                  <a:prstClr val="black">
                    <a:tint val="75000"/>
                  </a:prstClr>
                </a:solidFill>
              </a:rPr>
              <a:pPr defTabSz="457200"/>
              <a:t>27/09/2022</a:t>
            </a:fld>
            <a:endParaRPr lang="en-GB">
              <a:solidFill>
                <a:prstClr val="black">
                  <a:tint val="75000"/>
                </a:prstClr>
              </a:solidFill>
            </a:endParaRPr>
          </a:p>
        </p:txBody>
      </p:sp>
      <p:sp>
        <p:nvSpPr>
          <p:cNvPr id="5" name="Footer Placeholder 4"/>
          <p:cNvSpPr>
            <a:spLocks noGrp="1"/>
          </p:cNvSpPr>
          <p:nvPr>
            <p:ph type="ftr" sz="quarter" idx="3"/>
          </p:nvPr>
        </p:nvSpPr>
        <p:spPr>
          <a:xfrm>
            <a:off x="4038600" y="6356370"/>
            <a:ext cx="41148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457200"/>
            <a:endParaRPr lang="en-GB">
              <a:solidFill>
                <a:prstClr val="black">
                  <a:tint val="75000"/>
                </a:prstClr>
              </a:solidFill>
            </a:endParaRPr>
          </a:p>
        </p:txBody>
      </p:sp>
      <p:sp>
        <p:nvSpPr>
          <p:cNvPr id="6" name="Slide Number Placeholder 5"/>
          <p:cNvSpPr>
            <a:spLocks noGrp="1"/>
          </p:cNvSpPr>
          <p:nvPr>
            <p:ph type="sldNum" sz="quarter" idx="4"/>
          </p:nvPr>
        </p:nvSpPr>
        <p:spPr>
          <a:xfrm>
            <a:off x="8610600" y="6356370"/>
            <a:ext cx="27432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457200"/>
            <a:fld id="{E0940EAC-D5B7-4899-9EFB-554E76792247}" type="slidenum">
              <a:rPr lang="en-GB" smtClean="0">
                <a:solidFill>
                  <a:prstClr val="black">
                    <a:tint val="75000"/>
                  </a:prstClr>
                </a:solidFill>
              </a:rPr>
              <a:pPr defTabSz="457200"/>
              <a:t>‹#›</a:t>
            </a:fld>
            <a:endParaRPr lang="en-GB">
              <a:solidFill>
                <a:prstClr val="black">
                  <a:tint val="75000"/>
                </a:prstClr>
              </a:solidFill>
            </a:endParaRPr>
          </a:p>
        </p:txBody>
      </p:sp>
    </p:spTree>
    <p:extLst>
      <p:ext uri="{BB962C8B-B14F-4D97-AF65-F5344CB8AC3E}">
        <p14:creationId xmlns:p14="http://schemas.microsoft.com/office/powerpoint/2010/main" val="287631244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9"/>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62"/>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457200"/>
            <a:fld id="{8857DB37-4E3C-4E8E-8EC7-13F3BA3A33D8}" type="datetimeFigureOut">
              <a:rPr lang="en-GB" smtClean="0">
                <a:solidFill>
                  <a:prstClr val="black">
                    <a:tint val="75000"/>
                  </a:prstClr>
                </a:solidFill>
              </a:rPr>
              <a:pPr defTabSz="457200"/>
              <a:t>27/09/2022</a:t>
            </a:fld>
            <a:endParaRPr lang="en-GB">
              <a:solidFill>
                <a:prstClr val="black">
                  <a:tint val="75000"/>
                </a:prstClr>
              </a:solidFill>
            </a:endParaRPr>
          </a:p>
        </p:txBody>
      </p:sp>
      <p:sp>
        <p:nvSpPr>
          <p:cNvPr id="5" name="Footer Placeholder 4"/>
          <p:cNvSpPr>
            <a:spLocks noGrp="1"/>
          </p:cNvSpPr>
          <p:nvPr>
            <p:ph type="ftr" sz="quarter" idx="3"/>
          </p:nvPr>
        </p:nvSpPr>
        <p:spPr>
          <a:xfrm>
            <a:off x="4038600" y="6356362"/>
            <a:ext cx="41148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457200"/>
            <a:endParaRPr lang="en-GB">
              <a:solidFill>
                <a:prstClr val="black">
                  <a:tint val="75000"/>
                </a:prstClr>
              </a:solidFill>
            </a:endParaRPr>
          </a:p>
        </p:txBody>
      </p:sp>
      <p:sp>
        <p:nvSpPr>
          <p:cNvPr id="6" name="Slide Number Placeholder 5"/>
          <p:cNvSpPr>
            <a:spLocks noGrp="1"/>
          </p:cNvSpPr>
          <p:nvPr>
            <p:ph type="sldNum" sz="quarter" idx="4"/>
          </p:nvPr>
        </p:nvSpPr>
        <p:spPr>
          <a:xfrm>
            <a:off x="8610600" y="6356362"/>
            <a:ext cx="27432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457200"/>
            <a:fld id="{E0940EAC-D5B7-4899-9EFB-554E76792247}" type="slidenum">
              <a:rPr lang="en-GB" smtClean="0">
                <a:solidFill>
                  <a:prstClr val="black">
                    <a:tint val="75000"/>
                  </a:prstClr>
                </a:solidFill>
              </a:rPr>
              <a:pPr defTabSz="457200"/>
              <a:t>‹#›</a:t>
            </a:fld>
            <a:endParaRPr lang="en-GB">
              <a:solidFill>
                <a:prstClr val="black">
                  <a:tint val="75000"/>
                </a:prstClr>
              </a:solidFill>
            </a:endParaRPr>
          </a:p>
        </p:txBody>
      </p:sp>
    </p:spTree>
    <p:extLst>
      <p:ext uri="{BB962C8B-B14F-4D97-AF65-F5344CB8AC3E}">
        <p14:creationId xmlns:p14="http://schemas.microsoft.com/office/powerpoint/2010/main" val="3252737052"/>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457200"/>
            <a:fld id="{8857DB37-4E3C-4E8E-8EC7-13F3BA3A33D8}" type="datetimeFigureOut">
              <a:rPr lang="en-GB" smtClean="0">
                <a:solidFill>
                  <a:prstClr val="black">
                    <a:tint val="75000"/>
                  </a:prstClr>
                </a:solidFill>
              </a:rPr>
              <a:pPr defTabSz="457200"/>
              <a:t>27/09/2022</a:t>
            </a:fld>
            <a:endParaRPr lang="en-GB">
              <a:solidFill>
                <a:prstClr val="black">
                  <a:tint val="75000"/>
                </a:prstClr>
              </a:solidFill>
            </a:endParaRPr>
          </a:p>
        </p:txBody>
      </p:sp>
      <p:sp>
        <p:nvSpPr>
          <p:cNvPr id="5" name="Footer Placeholder 4"/>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457200"/>
            <a:endParaRPr lang="en-GB">
              <a:solidFill>
                <a:prstClr val="black">
                  <a:tint val="75000"/>
                </a:prstClr>
              </a:solidFill>
            </a:endParaRPr>
          </a:p>
        </p:txBody>
      </p:sp>
      <p:sp>
        <p:nvSpPr>
          <p:cNvPr id="6" name="Slide Number Placeholder 5"/>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457200"/>
            <a:fld id="{E0940EAC-D5B7-4899-9EFB-554E76792247}" type="slidenum">
              <a:rPr lang="en-GB" smtClean="0">
                <a:solidFill>
                  <a:prstClr val="black">
                    <a:tint val="75000"/>
                  </a:prstClr>
                </a:solidFill>
              </a:rPr>
              <a:pPr defTabSz="457200"/>
              <a:t>‹#›</a:t>
            </a:fld>
            <a:endParaRPr lang="en-GB">
              <a:solidFill>
                <a:prstClr val="black">
                  <a:tint val="75000"/>
                </a:prstClr>
              </a:solidFill>
            </a:endParaRPr>
          </a:p>
        </p:txBody>
      </p:sp>
    </p:spTree>
    <p:extLst>
      <p:ext uri="{BB962C8B-B14F-4D97-AF65-F5344CB8AC3E}">
        <p14:creationId xmlns:p14="http://schemas.microsoft.com/office/powerpoint/2010/main" val="4152851347"/>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png"/><Relationship Id="rId10" Type="http://schemas.openxmlformats.org/officeDocument/2006/relationships/image" Target="../media/image21.png"/><Relationship Id="rId4" Type="http://schemas.openxmlformats.org/officeDocument/2006/relationships/image" Target="../media/image15.png"/><Relationship Id="rId9" Type="http://schemas.openxmlformats.org/officeDocument/2006/relationships/image" Target="../media/image20.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5.xml"/></Relationships>
</file>

<file path=ppt/slides/_rels/slide1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xml"/><Relationship Id="rId1" Type="http://schemas.openxmlformats.org/officeDocument/2006/relationships/slideLayout" Target="../slideLayouts/slideLayout46.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11.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hyperlink" Target="https://lovemyread.com/" TargetMode="External"/><Relationship Id="rId7" Type="http://schemas.openxmlformats.org/officeDocument/2006/relationships/hyperlink" Target="https://theweekjunior.co.uk/" TargetMode="External"/><Relationship Id="rId2" Type="http://schemas.openxmlformats.org/officeDocument/2006/relationships/notesSlide" Target="../notesSlides/notesSlide3.xml"/><Relationship Id="rId1" Type="http://schemas.openxmlformats.org/officeDocument/2006/relationships/slideLayout" Target="../slideLayouts/slideLayout46.xml"/><Relationship Id="rId6" Type="http://schemas.openxmlformats.org/officeDocument/2006/relationships/hyperlink" Target="https://littleboxofbooks.co.uk/" TargetMode="External"/><Relationship Id="rId5" Type="http://schemas.openxmlformats.org/officeDocument/2006/relationships/image" Target="../media/image27.png"/><Relationship Id="rId4" Type="http://schemas.openxmlformats.org/officeDocument/2006/relationships/image" Target="../media/image26.png"/></Relationships>
</file>

<file path=ppt/slides/_rels/slide1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4.xml"/><Relationship Id="rId1" Type="http://schemas.openxmlformats.org/officeDocument/2006/relationships/slideLayout" Target="../slideLayouts/slideLayout13.xml"/><Relationship Id="rId5" Type="http://schemas.openxmlformats.org/officeDocument/2006/relationships/hyperlink" Target="https://www.youtube.com/c/MichaelRosenOfficial" TargetMode="External"/><Relationship Id="rId4" Type="http://schemas.openxmlformats.org/officeDocument/2006/relationships/hyperlink" Target="https://childrens.poetryarchive.org/explore/" TargetMode="External"/></Relationships>
</file>

<file path=ppt/slides/_rels/slide13.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083488" y="1803498"/>
            <a:ext cx="8011887" cy="2852478"/>
          </a:xfrm>
        </p:spPr>
        <p:txBody>
          <a:bodyPr>
            <a:normAutofit fontScale="90000"/>
          </a:bodyPr>
          <a:lstStyle/>
          <a:p>
            <a:r>
              <a:rPr lang="en-GB" dirty="0" smtClean="0">
                <a:latin typeface="Comic Sans MS" panose="030F0702030302020204" pitchFamily="66" charset="0"/>
              </a:rPr>
              <a:t>Promoting a Love of Reading for children in Key </a:t>
            </a:r>
            <a:br>
              <a:rPr lang="en-GB" dirty="0" smtClean="0">
                <a:latin typeface="Comic Sans MS" panose="030F0702030302020204" pitchFamily="66" charset="0"/>
              </a:rPr>
            </a:br>
            <a:r>
              <a:rPr lang="en-GB" dirty="0" smtClean="0">
                <a:latin typeface="Comic Sans MS" panose="030F0702030302020204" pitchFamily="66" charset="0"/>
              </a:rPr>
              <a:t>Stage 2</a:t>
            </a:r>
            <a:endParaRPr lang="en-GB" dirty="0">
              <a:latin typeface="Comic Sans MS" panose="030F0702030302020204" pitchFamily="66" charset="0"/>
            </a:endParaRPr>
          </a:p>
        </p:txBody>
      </p:sp>
      <p:pic>
        <p:nvPicPr>
          <p:cNvPr id="4" name="Picture 3"/>
          <p:cNvPicPr>
            <a:picLocks noChangeAspect="1"/>
          </p:cNvPicPr>
          <p:nvPr/>
        </p:nvPicPr>
        <p:blipFill>
          <a:blip r:embed="rId2"/>
          <a:stretch>
            <a:fillRect/>
          </a:stretch>
        </p:blipFill>
        <p:spPr>
          <a:xfrm>
            <a:off x="203331" y="699794"/>
            <a:ext cx="3880156" cy="5487955"/>
          </a:xfrm>
          <a:prstGeom prst="rect">
            <a:avLst/>
          </a:prstGeom>
        </p:spPr>
      </p:pic>
    </p:spTree>
    <p:extLst>
      <p:ext uri="{BB962C8B-B14F-4D97-AF65-F5344CB8AC3E}">
        <p14:creationId xmlns:p14="http://schemas.microsoft.com/office/powerpoint/2010/main" val="380082203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3510" y="0"/>
            <a:ext cx="10515600" cy="1325563"/>
          </a:xfrm>
        </p:spPr>
        <p:txBody>
          <a:bodyPr/>
          <a:lstStyle/>
          <a:p>
            <a:r>
              <a:rPr lang="en-GB" b="1" dirty="0" smtClean="0"/>
              <a:t>Why is reading for enjoyment important?</a:t>
            </a:r>
            <a:endParaRPr lang="en-GB" b="1" dirty="0"/>
          </a:p>
        </p:txBody>
      </p:sp>
      <p:pic>
        <p:nvPicPr>
          <p:cNvPr id="512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712434" y="3493437"/>
            <a:ext cx="2253593" cy="31873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25132" y="987312"/>
            <a:ext cx="2028196" cy="2506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4" name="Table 3"/>
          <p:cNvGraphicFramePr>
            <a:graphicFrameLocks noGrp="1"/>
          </p:cNvGraphicFramePr>
          <p:nvPr>
            <p:extLst>
              <p:ext uri="{D42A27DB-BD31-4B8C-83A1-F6EECF244321}">
                <p14:modId xmlns:p14="http://schemas.microsoft.com/office/powerpoint/2010/main" val="1221786419"/>
              </p:ext>
            </p:extLst>
          </p:nvPr>
        </p:nvGraphicFramePr>
        <p:xfrm>
          <a:off x="691931" y="1567379"/>
          <a:ext cx="6907048" cy="3852115"/>
        </p:xfrm>
        <a:graphic>
          <a:graphicData uri="http://schemas.openxmlformats.org/drawingml/2006/table">
            <a:tbl>
              <a:tblPr firstRow="1" bandRow="1">
                <a:tableStyleId>{16D9F66E-5EB9-4882-86FB-DCBF35E3C3E4}</a:tableStyleId>
              </a:tblPr>
              <a:tblGrid>
                <a:gridCol w="6907048">
                  <a:extLst>
                    <a:ext uri="{9D8B030D-6E8A-4147-A177-3AD203B41FA5}">
                      <a16:colId xmlns:a16="http://schemas.microsoft.com/office/drawing/2014/main" val="20000"/>
                    </a:ext>
                  </a:extLst>
                </a:gridCol>
              </a:tblGrid>
              <a:tr h="651715">
                <a:tc>
                  <a:txBody>
                    <a:bodyPr/>
                    <a:lstStyle/>
                    <a:p>
                      <a:r>
                        <a:rPr lang="en-GB" sz="3200" dirty="0" smtClean="0"/>
                        <a:t>Encourages imagination and critical</a:t>
                      </a:r>
                      <a:r>
                        <a:rPr lang="en-GB" sz="3200" baseline="0" dirty="0" smtClean="0"/>
                        <a:t> thinking</a:t>
                      </a:r>
                      <a:endParaRPr lang="en-GB" sz="3200" dirty="0"/>
                    </a:p>
                  </a:txBody>
                  <a:tcPr/>
                </a:tc>
                <a:extLst>
                  <a:ext uri="{0D108BD9-81ED-4DB2-BD59-A6C34878D82A}">
                    <a16:rowId xmlns:a16="http://schemas.microsoft.com/office/drawing/2014/main" val="10000"/>
                  </a:ext>
                </a:extLst>
              </a:tr>
              <a:tr h="651715">
                <a:tc>
                  <a:txBody>
                    <a:bodyPr/>
                    <a:lstStyle/>
                    <a:p>
                      <a:r>
                        <a:rPr lang="en-GB" sz="3200" dirty="0" smtClean="0"/>
                        <a:t>Expands</a:t>
                      </a:r>
                      <a:r>
                        <a:rPr lang="en-GB" sz="3200" baseline="0" dirty="0" smtClean="0"/>
                        <a:t> vocabulary and improves writing skills</a:t>
                      </a:r>
                      <a:endParaRPr lang="en-GB" sz="3200" dirty="0"/>
                    </a:p>
                  </a:txBody>
                  <a:tcPr/>
                </a:tc>
                <a:extLst>
                  <a:ext uri="{0D108BD9-81ED-4DB2-BD59-A6C34878D82A}">
                    <a16:rowId xmlns:a16="http://schemas.microsoft.com/office/drawing/2014/main" val="10001"/>
                  </a:ext>
                </a:extLst>
              </a:tr>
              <a:tr h="651715">
                <a:tc>
                  <a:txBody>
                    <a:bodyPr/>
                    <a:lstStyle/>
                    <a:p>
                      <a:r>
                        <a:rPr lang="en-GB" sz="3200" dirty="0" smtClean="0"/>
                        <a:t>Improves well-being and empathy </a:t>
                      </a:r>
                      <a:endParaRPr lang="en-GB" sz="3200" dirty="0"/>
                    </a:p>
                  </a:txBody>
                  <a:tcPr/>
                </a:tc>
                <a:extLst>
                  <a:ext uri="{0D108BD9-81ED-4DB2-BD59-A6C34878D82A}">
                    <a16:rowId xmlns:a16="http://schemas.microsoft.com/office/drawing/2014/main" val="10002"/>
                  </a:ext>
                </a:extLst>
              </a:tr>
              <a:tr h="651715">
                <a:tc>
                  <a:txBody>
                    <a:bodyPr/>
                    <a:lstStyle/>
                    <a:p>
                      <a:r>
                        <a:rPr lang="en-GB" sz="3200" dirty="0" smtClean="0"/>
                        <a:t>Helps them gain an insight</a:t>
                      </a:r>
                      <a:r>
                        <a:rPr lang="en-GB" sz="3200" baseline="0" dirty="0" smtClean="0"/>
                        <a:t> into the world and views of others</a:t>
                      </a:r>
                      <a:endParaRPr lang="en-GB" sz="3200" dirty="0"/>
                    </a:p>
                  </a:txBody>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221515065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do we promote an enjoyment of reading in school?</a:t>
            </a:r>
            <a:endParaRPr lang="en-GB" dirty="0"/>
          </a:p>
        </p:txBody>
      </p:sp>
      <p:sp>
        <p:nvSpPr>
          <p:cNvPr id="4" name="Rounded Rectangle 3"/>
          <p:cNvSpPr/>
          <p:nvPr/>
        </p:nvSpPr>
        <p:spPr>
          <a:xfrm>
            <a:off x="335921" y="1903473"/>
            <a:ext cx="3545633" cy="1688841"/>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sz="2800" dirty="0" smtClean="0"/>
              <a:t>Drop Everything and Read timetabled during the school day</a:t>
            </a:r>
            <a:endParaRPr lang="en-GB" sz="2800" dirty="0"/>
          </a:p>
        </p:txBody>
      </p:sp>
      <p:sp>
        <p:nvSpPr>
          <p:cNvPr id="5" name="Rounded Rectangle 4"/>
          <p:cNvSpPr/>
          <p:nvPr/>
        </p:nvSpPr>
        <p:spPr>
          <a:xfrm>
            <a:off x="4316576" y="1027910"/>
            <a:ext cx="3545633" cy="1688841"/>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sz="2800" dirty="0" smtClean="0"/>
              <a:t>Whole School Reading themed weeks</a:t>
            </a:r>
            <a:endParaRPr lang="en-GB" sz="2800" dirty="0"/>
          </a:p>
        </p:txBody>
      </p:sp>
      <p:sp>
        <p:nvSpPr>
          <p:cNvPr id="6" name="Rounded Rectangle 5"/>
          <p:cNvSpPr/>
          <p:nvPr/>
        </p:nvSpPr>
        <p:spPr>
          <a:xfrm>
            <a:off x="261275" y="4939032"/>
            <a:ext cx="11669487" cy="1688841"/>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GB" sz="2800" dirty="0" smtClean="0"/>
              <a:t>Selecting a range of texts that explore different genres and themes for whole class guided reading sessions</a:t>
            </a:r>
            <a:endParaRPr lang="en-GB" sz="2800" dirty="0"/>
          </a:p>
        </p:txBody>
      </p:sp>
      <p:pic>
        <p:nvPicPr>
          <p:cNvPr id="7" name="Picture 6"/>
          <p:cNvPicPr>
            <a:picLocks noChangeAspect="1"/>
          </p:cNvPicPr>
          <p:nvPr/>
        </p:nvPicPr>
        <p:blipFill>
          <a:blip r:embed="rId2"/>
          <a:stretch>
            <a:fillRect/>
          </a:stretch>
        </p:blipFill>
        <p:spPr>
          <a:xfrm>
            <a:off x="8297213" y="1347608"/>
            <a:ext cx="3633531" cy="1713124"/>
          </a:xfrm>
          <a:prstGeom prst="rect">
            <a:avLst/>
          </a:prstGeom>
        </p:spPr>
      </p:pic>
      <p:sp>
        <p:nvSpPr>
          <p:cNvPr id="8" name="Rounded Rectangle 7"/>
          <p:cNvSpPr/>
          <p:nvPr/>
        </p:nvSpPr>
        <p:spPr>
          <a:xfrm>
            <a:off x="8089252" y="3396831"/>
            <a:ext cx="3545633" cy="1292768"/>
          </a:xfrm>
          <a:prstGeom prst="roundRect">
            <a:avLst/>
          </a:prstGeom>
          <a:solidFill>
            <a:srgbClr val="7030A0"/>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sz="2800" dirty="0" smtClean="0"/>
              <a:t>World Book Day/Week</a:t>
            </a:r>
            <a:endParaRPr lang="en-GB" sz="2800" dirty="0"/>
          </a:p>
        </p:txBody>
      </p:sp>
      <p:sp>
        <p:nvSpPr>
          <p:cNvPr id="9" name="Rounded Rectangle 8"/>
          <p:cNvSpPr/>
          <p:nvPr/>
        </p:nvSpPr>
        <p:spPr>
          <a:xfrm>
            <a:off x="86697" y="3717016"/>
            <a:ext cx="3545633" cy="1097313"/>
          </a:xfrm>
          <a:prstGeom prst="roundRect">
            <a:avLst/>
          </a:prstGeom>
          <a:solidFill>
            <a:srgbClr val="FF0000"/>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sz="2800" dirty="0" smtClean="0"/>
              <a:t>Inspirational author visits</a:t>
            </a:r>
            <a:endParaRPr lang="en-GB" sz="2800" dirty="0"/>
          </a:p>
        </p:txBody>
      </p:sp>
      <p:sp>
        <p:nvSpPr>
          <p:cNvPr id="11" name="Rounded Rectangle 10"/>
          <p:cNvSpPr/>
          <p:nvPr/>
        </p:nvSpPr>
        <p:spPr>
          <a:xfrm>
            <a:off x="4067352" y="2961983"/>
            <a:ext cx="3545633" cy="1688841"/>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sz="2800" dirty="0" smtClean="0"/>
              <a:t>Having copies of class texts for guided reading for children to share</a:t>
            </a:r>
            <a:endParaRPr lang="en-GB" sz="2800" dirty="0"/>
          </a:p>
        </p:txBody>
      </p:sp>
    </p:spTree>
    <p:extLst>
      <p:ext uri="{BB962C8B-B14F-4D97-AF65-F5344CB8AC3E}">
        <p14:creationId xmlns:p14="http://schemas.microsoft.com/office/powerpoint/2010/main" val="87453307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03515" y="-148059"/>
            <a:ext cx="10515600" cy="1325563"/>
          </a:xfrm>
        </p:spPr>
        <p:txBody>
          <a:bodyPr/>
          <a:lstStyle/>
          <a:p>
            <a:pPr algn="ctr"/>
            <a:r>
              <a:rPr lang="en-GB" dirty="0" smtClean="0"/>
              <a:t>Whole Class Reading Text Choices</a:t>
            </a:r>
            <a:endParaRPr lang="en-GB" dirty="0"/>
          </a:p>
        </p:txBody>
      </p:sp>
      <p:graphicFrame>
        <p:nvGraphicFramePr>
          <p:cNvPr id="4" name="Table 3"/>
          <p:cNvGraphicFramePr>
            <a:graphicFrameLocks noGrp="1"/>
          </p:cNvGraphicFramePr>
          <p:nvPr>
            <p:extLst>
              <p:ext uri="{D42A27DB-BD31-4B8C-83A1-F6EECF244321}">
                <p14:modId xmlns:p14="http://schemas.microsoft.com/office/powerpoint/2010/main" val="43747578"/>
              </p:ext>
            </p:extLst>
          </p:nvPr>
        </p:nvGraphicFramePr>
        <p:xfrm>
          <a:off x="408992" y="943605"/>
          <a:ext cx="11504647" cy="5001869"/>
        </p:xfrm>
        <a:graphic>
          <a:graphicData uri="http://schemas.openxmlformats.org/drawingml/2006/table">
            <a:tbl>
              <a:tblPr firstRow="1" bandRow="1">
                <a:tableStyleId>{5C22544A-7EE6-4342-B048-85BDC9FD1C3A}</a:tableStyleId>
              </a:tblPr>
              <a:tblGrid>
                <a:gridCol w="5756991">
                  <a:extLst>
                    <a:ext uri="{9D8B030D-6E8A-4147-A177-3AD203B41FA5}">
                      <a16:colId xmlns:a16="http://schemas.microsoft.com/office/drawing/2014/main" val="3112322362"/>
                    </a:ext>
                  </a:extLst>
                </a:gridCol>
                <a:gridCol w="5747656">
                  <a:extLst>
                    <a:ext uri="{9D8B030D-6E8A-4147-A177-3AD203B41FA5}">
                      <a16:colId xmlns:a16="http://schemas.microsoft.com/office/drawing/2014/main" val="4294628430"/>
                    </a:ext>
                  </a:extLst>
                </a:gridCol>
              </a:tblGrid>
              <a:tr h="521309">
                <a:tc gridSpan="2">
                  <a:txBody>
                    <a:bodyPr/>
                    <a:lstStyle/>
                    <a:p>
                      <a:r>
                        <a:rPr lang="en-GB" dirty="0" smtClean="0"/>
                        <a:t>Year 3 Spotlight</a:t>
                      </a:r>
                      <a:r>
                        <a:rPr lang="en-GB" baseline="0" dirty="0" smtClean="0"/>
                        <a:t> Texts</a:t>
                      </a:r>
                      <a:endParaRPr lang="en-GB" dirty="0"/>
                    </a:p>
                  </a:txBody>
                  <a:tcPr/>
                </a:tc>
                <a:tc hMerge="1">
                  <a:txBody>
                    <a:bodyPr/>
                    <a:lstStyle/>
                    <a:p>
                      <a:endParaRPr lang="en-GB" dirty="0"/>
                    </a:p>
                  </a:txBody>
                  <a:tcPr/>
                </a:tc>
                <a:extLst>
                  <a:ext uri="{0D108BD9-81ED-4DB2-BD59-A6C34878D82A}">
                    <a16:rowId xmlns:a16="http://schemas.microsoft.com/office/drawing/2014/main" val="3625700284"/>
                  </a:ext>
                </a:extLst>
              </a:tr>
              <a:tr h="1622924">
                <a:tc>
                  <a:txBody>
                    <a:bodyPr/>
                    <a:lstStyle/>
                    <a:p>
                      <a:r>
                        <a:rPr lang="en-GB" b="1" dirty="0" smtClean="0"/>
                        <a:t>The</a:t>
                      </a:r>
                      <a:r>
                        <a:rPr lang="en-GB" b="1" baseline="0" dirty="0" smtClean="0"/>
                        <a:t> Secrets of Stonehenge (Autumn)</a:t>
                      </a:r>
                      <a:r>
                        <a:rPr lang="en-GB" b="1" dirty="0" smtClean="0"/>
                        <a:t>                   </a:t>
                      </a:r>
                    </a:p>
                    <a:p>
                      <a:pPr marL="285750" indent="-285750">
                        <a:buFontTx/>
                        <a:buChar char="-"/>
                      </a:pPr>
                      <a:r>
                        <a:rPr lang="en-GB" dirty="0" smtClean="0"/>
                        <a:t>Element</a:t>
                      </a:r>
                      <a:r>
                        <a:rPr lang="en-GB" baseline="0" dirty="0" smtClean="0"/>
                        <a:t> of non-fiction</a:t>
                      </a:r>
                    </a:p>
                    <a:p>
                      <a:pPr marL="285750" indent="-285750">
                        <a:buFontTx/>
                        <a:buChar char="-"/>
                      </a:pPr>
                      <a:r>
                        <a:rPr lang="en-GB" baseline="0" dirty="0" smtClean="0"/>
                        <a:t>Links to class learning</a:t>
                      </a:r>
                    </a:p>
                    <a:p>
                      <a:pPr marL="285750" indent="-285750">
                        <a:buFontTx/>
                        <a:buChar char="-"/>
                      </a:pPr>
                      <a:r>
                        <a:rPr lang="en-GB" baseline="0" dirty="0" smtClean="0"/>
                        <a:t>Great for keen historians</a:t>
                      </a:r>
                    </a:p>
                    <a:p>
                      <a:pPr marL="285750" indent="-285750">
                        <a:buFontTx/>
                        <a:buChar char="-"/>
                      </a:pPr>
                      <a:r>
                        <a:rPr lang="en-GB" baseline="0" dirty="0" smtClean="0"/>
                        <a:t>Curiosity and wonder </a:t>
                      </a:r>
                    </a:p>
                    <a:p>
                      <a:pPr marL="0" indent="0">
                        <a:buFontTx/>
                        <a:buNone/>
                      </a:pPr>
                      <a:endParaRPr lang="en-GB" baseline="0" dirty="0" smtClean="0"/>
                    </a:p>
                    <a:p>
                      <a:pPr marL="0" indent="0">
                        <a:buFontTx/>
                        <a:buNone/>
                      </a:pPr>
                      <a:r>
                        <a:rPr lang="en-GB" sz="1800" b="0" i="1" kern="1200" dirty="0" smtClean="0">
                          <a:solidFill>
                            <a:schemeClr val="dk1"/>
                          </a:solidFill>
                          <a:effectLst/>
                          <a:latin typeface="+mn-lt"/>
                          <a:ea typeface="+mn-ea"/>
                          <a:cs typeface="+mn-cs"/>
                        </a:rPr>
                        <a:t>Why was this amazing monument erected? How did our Stone-Age ancestors bring such massive stones to the site from so far away? How did they raise the enormous stones to their upright positions? What was Stonehenge used for, and who lived around the site? With captions and pictures, and using up-to-the-minute research discoveries, Mick Manning and Brita </a:t>
                      </a:r>
                      <a:r>
                        <a:rPr lang="en-GB" sz="1800" b="0" i="1" kern="1200" dirty="0" err="1" smtClean="0">
                          <a:solidFill>
                            <a:schemeClr val="dk1"/>
                          </a:solidFill>
                          <a:effectLst/>
                          <a:latin typeface="+mn-lt"/>
                          <a:ea typeface="+mn-ea"/>
                          <a:cs typeface="+mn-cs"/>
                        </a:rPr>
                        <a:t>Granstrom</a:t>
                      </a:r>
                      <a:r>
                        <a:rPr lang="en-GB" sz="1800" b="0" i="1" kern="1200" dirty="0" smtClean="0">
                          <a:solidFill>
                            <a:schemeClr val="dk1"/>
                          </a:solidFill>
                          <a:effectLst/>
                          <a:latin typeface="+mn-lt"/>
                          <a:ea typeface="+mn-ea"/>
                          <a:cs typeface="+mn-cs"/>
                        </a:rPr>
                        <a:t> tell the incredible true story of this awe-inspiring monument - one of the greatest ancient sites in the world.</a:t>
                      </a:r>
                      <a:endParaRPr lang="en-GB" i="1" baseline="0" dirty="0" smtClean="0"/>
                    </a:p>
                    <a:p>
                      <a:r>
                        <a:rPr lang="en-GB" baseline="0" dirty="0" smtClean="0"/>
                        <a:t>                         </a:t>
                      </a:r>
                      <a:endParaRPr lang="en-GB" dirty="0"/>
                    </a:p>
                  </a:txBody>
                  <a:tcPr/>
                </a:tc>
                <a:tc>
                  <a:txBody>
                    <a:bodyPr/>
                    <a:lstStyle/>
                    <a:p>
                      <a:r>
                        <a:rPr lang="en-GB" b="1" dirty="0" smtClean="0"/>
                        <a:t>How to be a Human (Summer)</a:t>
                      </a:r>
                    </a:p>
                    <a:p>
                      <a:r>
                        <a:rPr lang="en-GB" dirty="0" smtClean="0"/>
                        <a:t>-Fiction</a:t>
                      </a:r>
                    </a:p>
                    <a:p>
                      <a:r>
                        <a:rPr lang="en-GB" dirty="0" smtClean="0"/>
                        <a:t>-Inspire</a:t>
                      </a:r>
                      <a:r>
                        <a:rPr lang="en-GB" baseline="0" dirty="0" smtClean="0"/>
                        <a:t> imagination – what about the people</a:t>
                      </a:r>
                    </a:p>
                    <a:p>
                      <a:r>
                        <a:rPr lang="en-GB" baseline="0" dirty="0" smtClean="0"/>
                        <a:t>They see out and about? Who might they be?</a:t>
                      </a:r>
                    </a:p>
                    <a:p>
                      <a:r>
                        <a:rPr lang="en-GB" baseline="0" dirty="0" smtClean="0"/>
                        <a:t>-Theme of self-discovery</a:t>
                      </a:r>
                      <a:endParaRPr lang="en-GB" dirty="0" smtClean="0"/>
                    </a:p>
                    <a:p>
                      <a:endParaRPr lang="en-GB" dirty="0" smtClean="0"/>
                    </a:p>
                    <a:p>
                      <a:endParaRPr lang="en-GB" dirty="0" smtClean="0"/>
                    </a:p>
                    <a:p>
                      <a:r>
                        <a:rPr lang="en-GB" sz="1800" b="0" i="1" kern="1200" dirty="0" smtClean="0">
                          <a:solidFill>
                            <a:schemeClr val="dk1"/>
                          </a:solidFill>
                          <a:effectLst/>
                          <a:latin typeface="+mn-lt"/>
                          <a:ea typeface="+mn-ea"/>
                          <a:cs typeface="+mn-cs"/>
                        </a:rPr>
                        <a:t>Who said friends have to match to matter? When the Star Boy's space-pod crashes in the grounds of Fairfield Academy he knows he must seek shelter. Taking refuge in the school's boiler room to await rescue he discovers that the room's small window is the perfect place to watch humans go by.</a:t>
                      </a:r>
                      <a:endParaRPr lang="en-GB" i="1" dirty="0" smtClean="0"/>
                    </a:p>
                  </a:txBody>
                  <a:tcPr/>
                </a:tc>
                <a:extLst>
                  <a:ext uri="{0D108BD9-81ED-4DB2-BD59-A6C34878D82A}">
                    <a16:rowId xmlns:a16="http://schemas.microsoft.com/office/drawing/2014/main" val="177034509"/>
                  </a:ext>
                </a:extLst>
              </a:tr>
            </a:tbl>
          </a:graphicData>
        </a:graphic>
      </p:graphicFrame>
      <p:pic>
        <p:nvPicPr>
          <p:cNvPr id="5" name="Picture 4"/>
          <p:cNvPicPr>
            <a:picLocks noChangeAspect="1"/>
          </p:cNvPicPr>
          <p:nvPr/>
        </p:nvPicPr>
        <p:blipFill>
          <a:blip r:embed="rId2"/>
          <a:stretch>
            <a:fillRect/>
          </a:stretch>
        </p:blipFill>
        <p:spPr>
          <a:xfrm>
            <a:off x="4654420" y="1645300"/>
            <a:ext cx="1219200" cy="1247775"/>
          </a:xfrm>
          <a:prstGeom prst="rect">
            <a:avLst/>
          </a:prstGeom>
        </p:spPr>
      </p:pic>
      <p:pic>
        <p:nvPicPr>
          <p:cNvPr id="6" name="Picture 5"/>
          <p:cNvPicPr>
            <a:picLocks noChangeAspect="1"/>
          </p:cNvPicPr>
          <p:nvPr/>
        </p:nvPicPr>
        <p:blipFill>
          <a:blip r:embed="rId3"/>
          <a:stretch>
            <a:fillRect/>
          </a:stretch>
        </p:blipFill>
        <p:spPr>
          <a:xfrm>
            <a:off x="10632233" y="1503299"/>
            <a:ext cx="1170992" cy="1782224"/>
          </a:xfrm>
          <a:prstGeom prst="rect">
            <a:avLst/>
          </a:prstGeom>
        </p:spPr>
      </p:pic>
    </p:spTree>
    <p:extLst>
      <p:ext uri="{BB962C8B-B14F-4D97-AF65-F5344CB8AC3E}">
        <p14:creationId xmlns:p14="http://schemas.microsoft.com/office/powerpoint/2010/main" val="88026375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03515" y="-148059"/>
            <a:ext cx="10515600" cy="1325563"/>
          </a:xfrm>
        </p:spPr>
        <p:txBody>
          <a:bodyPr/>
          <a:lstStyle/>
          <a:p>
            <a:pPr algn="ctr"/>
            <a:r>
              <a:rPr lang="en-GB" dirty="0" smtClean="0"/>
              <a:t>Whole Class Reading Text Choices</a:t>
            </a:r>
            <a:endParaRPr lang="en-GB" dirty="0"/>
          </a:p>
        </p:txBody>
      </p:sp>
      <p:graphicFrame>
        <p:nvGraphicFramePr>
          <p:cNvPr id="4" name="Table 3"/>
          <p:cNvGraphicFramePr>
            <a:graphicFrameLocks noGrp="1"/>
          </p:cNvGraphicFramePr>
          <p:nvPr>
            <p:extLst>
              <p:ext uri="{D42A27DB-BD31-4B8C-83A1-F6EECF244321}">
                <p14:modId xmlns:p14="http://schemas.microsoft.com/office/powerpoint/2010/main" val="589271765"/>
              </p:ext>
            </p:extLst>
          </p:nvPr>
        </p:nvGraphicFramePr>
        <p:xfrm>
          <a:off x="408992" y="943597"/>
          <a:ext cx="11504647" cy="5276189"/>
        </p:xfrm>
        <a:graphic>
          <a:graphicData uri="http://schemas.openxmlformats.org/drawingml/2006/table">
            <a:tbl>
              <a:tblPr firstRow="1" bandRow="1">
                <a:tableStyleId>{5C22544A-7EE6-4342-B048-85BDC9FD1C3A}</a:tableStyleId>
              </a:tblPr>
              <a:tblGrid>
                <a:gridCol w="5756991">
                  <a:extLst>
                    <a:ext uri="{9D8B030D-6E8A-4147-A177-3AD203B41FA5}">
                      <a16:colId xmlns:a16="http://schemas.microsoft.com/office/drawing/2014/main" val="3112322362"/>
                    </a:ext>
                  </a:extLst>
                </a:gridCol>
                <a:gridCol w="5747656">
                  <a:extLst>
                    <a:ext uri="{9D8B030D-6E8A-4147-A177-3AD203B41FA5}">
                      <a16:colId xmlns:a16="http://schemas.microsoft.com/office/drawing/2014/main" val="4294628430"/>
                    </a:ext>
                  </a:extLst>
                </a:gridCol>
              </a:tblGrid>
              <a:tr h="521309">
                <a:tc gridSpan="2">
                  <a:txBody>
                    <a:bodyPr/>
                    <a:lstStyle/>
                    <a:p>
                      <a:r>
                        <a:rPr lang="en-GB" dirty="0" smtClean="0"/>
                        <a:t>Year 4 Spotlight</a:t>
                      </a:r>
                      <a:r>
                        <a:rPr lang="en-GB" baseline="0" dirty="0" smtClean="0"/>
                        <a:t> Texts</a:t>
                      </a:r>
                      <a:endParaRPr lang="en-GB" dirty="0"/>
                    </a:p>
                  </a:txBody>
                  <a:tcPr/>
                </a:tc>
                <a:tc hMerge="1">
                  <a:txBody>
                    <a:bodyPr/>
                    <a:lstStyle/>
                    <a:p>
                      <a:endParaRPr lang="en-GB" dirty="0"/>
                    </a:p>
                  </a:txBody>
                  <a:tcPr/>
                </a:tc>
                <a:extLst>
                  <a:ext uri="{0D108BD9-81ED-4DB2-BD59-A6C34878D82A}">
                    <a16:rowId xmlns:a16="http://schemas.microsoft.com/office/drawing/2014/main" val="3625700284"/>
                  </a:ext>
                </a:extLst>
              </a:tr>
              <a:tr h="1622924">
                <a:tc>
                  <a:txBody>
                    <a:bodyPr/>
                    <a:lstStyle/>
                    <a:p>
                      <a:r>
                        <a:rPr lang="en-GB" baseline="0" dirty="0" smtClean="0"/>
                        <a:t> </a:t>
                      </a:r>
                      <a:r>
                        <a:rPr lang="en-GB" b="1" baseline="0" dirty="0" smtClean="0"/>
                        <a:t>The Ancient Egypt Sleepover (Autumn) </a:t>
                      </a:r>
                    </a:p>
                    <a:p>
                      <a:r>
                        <a:rPr lang="en-GB" b="1" baseline="0" dirty="0" smtClean="0"/>
                        <a:t>-</a:t>
                      </a:r>
                      <a:r>
                        <a:rPr lang="en-GB" b="0" baseline="0" dirty="0" smtClean="0"/>
                        <a:t>Links to learning </a:t>
                      </a:r>
                    </a:p>
                    <a:p>
                      <a:r>
                        <a:rPr lang="en-GB" b="0" baseline="0" dirty="0" smtClean="0"/>
                        <a:t>-Fictional and educational</a:t>
                      </a:r>
                    </a:p>
                    <a:p>
                      <a:r>
                        <a:rPr lang="en-GB" b="0" baseline="0" dirty="0" smtClean="0"/>
                        <a:t>-Themes of bravery and determination</a:t>
                      </a:r>
                    </a:p>
                    <a:p>
                      <a:endParaRPr lang="en-GB" b="0" baseline="0" dirty="0" smtClean="0"/>
                    </a:p>
                    <a:p>
                      <a:endParaRPr lang="en-GB" b="0" baseline="0" dirty="0" smtClean="0"/>
                    </a:p>
                    <a:p>
                      <a:endParaRPr lang="en-GB" b="0" baseline="0" dirty="0" smtClean="0"/>
                    </a:p>
                    <a:p>
                      <a:r>
                        <a:rPr lang="en-GB" sz="1800" b="0" i="1" kern="1200" dirty="0" smtClean="0">
                          <a:solidFill>
                            <a:schemeClr val="dk1"/>
                          </a:solidFill>
                          <a:effectLst/>
                          <a:latin typeface="+mn-lt"/>
                          <a:ea typeface="+mn-ea"/>
                          <a:cs typeface="+mn-cs"/>
                        </a:rPr>
                        <a:t>Mo has won a very special prize, an Ancient Egypt Sleepover in the British Museum. But he has no clue how dangerous it will be. With a mystery to solve, codes to crack and priceless treasure to save, one thing is for sure: Mo will not be getting any sleep tonight!</a:t>
                      </a:r>
                      <a:endParaRPr lang="en-GB" b="1" dirty="0"/>
                    </a:p>
                  </a:txBody>
                  <a:tcPr/>
                </a:tc>
                <a:tc>
                  <a:txBody>
                    <a:bodyPr/>
                    <a:lstStyle/>
                    <a:p>
                      <a:r>
                        <a:rPr lang="en-GB" b="1" i="0" dirty="0" smtClean="0"/>
                        <a:t>Greta</a:t>
                      </a:r>
                      <a:r>
                        <a:rPr lang="en-GB" b="1" i="0" baseline="0" dirty="0" smtClean="0"/>
                        <a:t> and the Giants (Summer)</a:t>
                      </a:r>
                    </a:p>
                    <a:p>
                      <a:r>
                        <a:rPr lang="en-GB" i="0" baseline="0" dirty="0" smtClean="0"/>
                        <a:t>-Covers real world issues in </a:t>
                      </a:r>
                    </a:p>
                    <a:p>
                      <a:r>
                        <a:rPr lang="en-GB" i="0" baseline="0" dirty="0" smtClean="0"/>
                        <a:t>an accessible way (climate Change)</a:t>
                      </a:r>
                    </a:p>
                    <a:p>
                      <a:r>
                        <a:rPr lang="en-GB" i="0" baseline="0" dirty="0" smtClean="0"/>
                        <a:t>-Links to a young activist </a:t>
                      </a:r>
                    </a:p>
                    <a:p>
                      <a:r>
                        <a:rPr lang="en-GB" i="0" baseline="0" dirty="0" smtClean="0"/>
                        <a:t>fighting for change</a:t>
                      </a:r>
                      <a:r>
                        <a:rPr lang="en-GB" dirty="0" smtClean="0"/>
                        <a:t/>
                      </a:r>
                      <a:br>
                        <a:rPr lang="en-GB" dirty="0" smtClean="0"/>
                      </a:br>
                      <a:r>
                        <a:rPr lang="en-GB" dirty="0" smtClean="0"/>
                        <a:t/>
                      </a:r>
                      <a:br>
                        <a:rPr lang="en-GB" dirty="0" smtClean="0"/>
                      </a:br>
                      <a:r>
                        <a:rPr lang="en-GB" sz="1800" b="1" i="1" kern="1200" dirty="0" smtClean="0">
                          <a:solidFill>
                            <a:schemeClr val="dk1"/>
                          </a:solidFill>
                          <a:effectLst/>
                          <a:latin typeface="+mn-lt"/>
                          <a:ea typeface="+mn-ea"/>
                          <a:cs typeface="+mn-cs"/>
                        </a:rPr>
                        <a:t>Greta is a little girl who lives in a beautiful forest threatened by Giants.</a:t>
                      </a:r>
                      <a:r>
                        <a:rPr lang="en-GB" sz="1800" b="0" i="1" kern="1200" dirty="0" smtClean="0">
                          <a:solidFill>
                            <a:schemeClr val="dk1"/>
                          </a:solidFill>
                          <a:effectLst/>
                          <a:latin typeface="+mn-lt"/>
                          <a:ea typeface="+mn-ea"/>
                          <a:cs typeface="+mn-cs"/>
                        </a:rPr>
                        <a:t> When the Giants first came to the forest, they chopped down trees to make houses. Then they chopped down more trees and made even bigger homes. The houses grew into towns and the towns grew into cities, until now there is hardly any forest left. Greta knows she has to help the animals who live in the forest, but how? </a:t>
                      </a:r>
                      <a:r>
                        <a:rPr lang="en-GB" sz="1800" b="1" i="1" kern="1200" dirty="0" smtClean="0">
                          <a:solidFill>
                            <a:schemeClr val="dk1"/>
                          </a:solidFill>
                          <a:effectLst/>
                          <a:latin typeface="+mn-lt"/>
                          <a:ea typeface="+mn-ea"/>
                          <a:cs typeface="+mn-cs"/>
                        </a:rPr>
                        <a:t>Luckily, Greta has an idea...</a:t>
                      </a:r>
                      <a:r>
                        <a:rPr lang="en-GB" i="1" dirty="0" smtClean="0"/>
                        <a:t/>
                      </a:r>
                      <a:br>
                        <a:rPr lang="en-GB" i="1" dirty="0" smtClean="0"/>
                      </a:br>
                      <a:r>
                        <a:rPr lang="en-GB" sz="1800" b="0" i="1" kern="1200" dirty="0" smtClean="0">
                          <a:solidFill>
                            <a:schemeClr val="dk1"/>
                          </a:solidFill>
                          <a:effectLst/>
                          <a:latin typeface="+mn-lt"/>
                          <a:ea typeface="+mn-ea"/>
                          <a:cs typeface="+mn-cs"/>
                        </a:rPr>
                        <a:t>A section at the back explains that, in reality, the fight against the "giants" isn't over and explains </a:t>
                      </a:r>
                      <a:r>
                        <a:rPr lang="en-GB" sz="1800" b="1" i="1" kern="1200" dirty="0" smtClean="0">
                          <a:solidFill>
                            <a:schemeClr val="dk1"/>
                          </a:solidFill>
                          <a:effectLst/>
                          <a:latin typeface="+mn-lt"/>
                          <a:ea typeface="+mn-ea"/>
                          <a:cs typeface="+mn-cs"/>
                        </a:rPr>
                        <a:t>how you can help Greta in her fight</a:t>
                      </a:r>
                      <a:r>
                        <a:rPr lang="en-GB" sz="1800" b="0" i="1" kern="1200" dirty="0" smtClean="0">
                          <a:solidFill>
                            <a:schemeClr val="dk1"/>
                          </a:solidFill>
                          <a:effectLst/>
                          <a:latin typeface="+mn-lt"/>
                          <a:ea typeface="+mn-ea"/>
                          <a:cs typeface="+mn-cs"/>
                        </a:rPr>
                        <a:t>.</a:t>
                      </a:r>
                      <a:endParaRPr lang="en-GB" b="1" i="0" dirty="0" smtClean="0"/>
                    </a:p>
                  </a:txBody>
                  <a:tcPr/>
                </a:tc>
                <a:extLst>
                  <a:ext uri="{0D108BD9-81ED-4DB2-BD59-A6C34878D82A}">
                    <a16:rowId xmlns:a16="http://schemas.microsoft.com/office/drawing/2014/main" val="177034509"/>
                  </a:ext>
                </a:extLst>
              </a:tr>
            </a:tbl>
          </a:graphicData>
        </a:graphic>
      </p:graphicFrame>
      <p:pic>
        <p:nvPicPr>
          <p:cNvPr id="3" name="Picture 2"/>
          <p:cNvPicPr>
            <a:picLocks noChangeAspect="1"/>
          </p:cNvPicPr>
          <p:nvPr/>
        </p:nvPicPr>
        <p:blipFill>
          <a:blip r:embed="rId2"/>
          <a:stretch>
            <a:fillRect/>
          </a:stretch>
        </p:blipFill>
        <p:spPr>
          <a:xfrm>
            <a:off x="9891245" y="1547327"/>
            <a:ext cx="1828023" cy="1828022"/>
          </a:xfrm>
          <a:prstGeom prst="rect">
            <a:avLst/>
          </a:prstGeom>
        </p:spPr>
      </p:pic>
      <p:pic>
        <p:nvPicPr>
          <p:cNvPr id="7" name="Picture 6"/>
          <p:cNvPicPr>
            <a:picLocks noChangeAspect="1"/>
          </p:cNvPicPr>
          <p:nvPr/>
        </p:nvPicPr>
        <p:blipFill>
          <a:blip r:embed="rId3"/>
          <a:stretch>
            <a:fillRect/>
          </a:stretch>
        </p:blipFill>
        <p:spPr>
          <a:xfrm>
            <a:off x="4576472" y="1547355"/>
            <a:ext cx="1147277" cy="1779005"/>
          </a:xfrm>
          <a:prstGeom prst="rect">
            <a:avLst/>
          </a:prstGeom>
        </p:spPr>
      </p:pic>
    </p:spTree>
    <p:extLst>
      <p:ext uri="{BB962C8B-B14F-4D97-AF65-F5344CB8AC3E}">
        <p14:creationId xmlns:p14="http://schemas.microsoft.com/office/powerpoint/2010/main" val="212572661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03515" y="-148059"/>
            <a:ext cx="10515600" cy="1325563"/>
          </a:xfrm>
        </p:spPr>
        <p:txBody>
          <a:bodyPr/>
          <a:lstStyle/>
          <a:p>
            <a:pPr algn="ctr"/>
            <a:r>
              <a:rPr lang="en-GB" dirty="0" smtClean="0"/>
              <a:t>Whole Class Reading Text Choices</a:t>
            </a:r>
            <a:endParaRPr lang="en-GB" dirty="0"/>
          </a:p>
        </p:txBody>
      </p:sp>
      <p:graphicFrame>
        <p:nvGraphicFramePr>
          <p:cNvPr id="4" name="Table 3"/>
          <p:cNvGraphicFramePr>
            <a:graphicFrameLocks noGrp="1"/>
          </p:cNvGraphicFramePr>
          <p:nvPr>
            <p:extLst>
              <p:ext uri="{D42A27DB-BD31-4B8C-83A1-F6EECF244321}">
                <p14:modId xmlns:p14="http://schemas.microsoft.com/office/powerpoint/2010/main" val="363146366"/>
              </p:ext>
            </p:extLst>
          </p:nvPr>
        </p:nvGraphicFramePr>
        <p:xfrm>
          <a:off x="408992" y="943625"/>
          <a:ext cx="11504647" cy="7196429"/>
        </p:xfrm>
        <a:graphic>
          <a:graphicData uri="http://schemas.openxmlformats.org/drawingml/2006/table">
            <a:tbl>
              <a:tblPr firstRow="1" bandRow="1">
                <a:tableStyleId>{5C22544A-7EE6-4342-B048-85BDC9FD1C3A}</a:tableStyleId>
              </a:tblPr>
              <a:tblGrid>
                <a:gridCol w="5756991">
                  <a:extLst>
                    <a:ext uri="{9D8B030D-6E8A-4147-A177-3AD203B41FA5}">
                      <a16:colId xmlns:a16="http://schemas.microsoft.com/office/drawing/2014/main" val="3112322362"/>
                    </a:ext>
                  </a:extLst>
                </a:gridCol>
                <a:gridCol w="5747656">
                  <a:extLst>
                    <a:ext uri="{9D8B030D-6E8A-4147-A177-3AD203B41FA5}">
                      <a16:colId xmlns:a16="http://schemas.microsoft.com/office/drawing/2014/main" val="4294628430"/>
                    </a:ext>
                  </a:extLst>
                </a:gridCol>
              </a:tblGrid>
              <a:tr h="521309">
                <a:tc gridSpan="2">
                  <a:txBody>
                    <a:bodyPr/>
                    <a:lstStyle/>
                    <a:p>
                      <a:r>
                        <a:rPr lang="en-GB" dirty="0" smtClean="0"/>
                        <a:t>Year 5 Spotlight</a:t>
                      </a:r>
                      <a:r>
                        <a:rPr lang="en-GB" baseline="0" dirty="0" smtClean="0"/>
                        <a:t> Texts</a:t>
                      </a:r>
                      <a:endParaRPr lang="en-GB" dirty="0"/>
                    </a:p>
                  </a:txBody>
                  <a:tcPr/>
                </a:tc>
                <a:tc hMerge="1">
                  <a:txBody>
                    <a:bodyPr/>
                    <a:lstStyle/>
                    <a:p>
                      <a:endParaRPr lang="en-GB" dirty="0"/>
                    </a:p>
                  </a:txBody>
                  <a:tcPr/>
                </a:tc>
                <a:extLst>
                  <a:ext uri="{0D108BD9-81ED-4DB2-BD59-A6C34878D82A}">
                    <a16:rowId xmlns:a16="http://schemas.microsoft.com/office/drawing/2014/main" val="3625700284"/>
                  </a:ext>
                </a:extLst>
              </a:tr>
              <a:tr h="1622924">
                <a:tc>
                  <a:txBody>
                    <a:bodyPr/>
                    <a:lstStyle/>
                    <a:p>
                      <a:r>
                        <a:rPr lang="en-GB" baseline="0" dirty="0" smtClean="0"/>
                        <a:t> </a:t>
                      </a:r>
                      <a:r>
                        <a:rPr lang="en-GB" b="1" i="0" dirty="0" smtClean="0"/>
                        <a:t>Cloud busting (Spring)</a:t>
                      </a:r>
                    </a:p>
                    <a:p>
                      <a:r>
                        <a:rPr lang="en-GB" b="1" i="0" dirty="0" smtClean="0"/>
                        <a:t>-</a:t>
                      </a:r>
                      <a:r>
                        <a:rPr lang="en-GB" b="0" i="0" dirty="0" smtClean="0"/>
                        <a:t>Exploring different</a:t>
                      </a:r>
                      <a:r>
                        <a:rPr lang="en-GB" b="0" i="0" baseline="0" dirty="0" smtClean="0"/>
                        <a:t> types of </a:t>
                      </a:r>
                      <a:r>
                        <a:rPr lang="en-GB" b="0" i="0" dirty="0" smtClean="0"/>
                        <a:t>Poetry in each</a:t>
                      </a:r>
                      <a:r>
                        <a:rPr lang="en-GB" b="0" i="0" baseline="0" dirty="0" smtClean="0"/>
                        <a:t> </a:t>
                      </a:r>
                    </a:p>
                    <a:p>
                      <a:r>
                        <a:rPr lang="en-GB" b="0" i="0" baseline="0" dirty="0" smtClean="0"/>
                        <a:t>chapter</a:t>
                      </a:r>
                      <a:endParaRPr lang="en-GB" b="0" i="0" dirty="0" smtClean="0"/>
                    </a:p>
                    <a:p>
                      <a:r>
                        <a:rPr lang="en-GB" b="0" i="0" dirty="0" smtClean="0"/>
                        <a:t>-Written in verse</a:t>
                      </a:r>
                    </a:p>
                    <a:p>
                      <a:r>
                        <a:rPr lang="en-GB" b="0" i="0" dirty="0" smtClean="0"/>
                        <a:t>-Theme of friendship</a:t>
                      </a:r>
                    </a:p>
                    <a:p>
                      <a:endParaRPr lang="en-GB" b="0" i="0" dirty="0" smtClean="0"/>
                    </a:p>
                    <a:p>
                      <a:endParaRPr lang="en-GB" b="0" i="0" dirty="0" smtClean="0"/>
                    </a:p>
                    <a:p>
                      <a:endParaRPr lang="en-GB" b="0" i="0" dirty="0" smtClean="0"/>
                    </a:p>
                    <a:p>
                      <a:r>
                        <a:rPr lang="en-GB" sz="1800" b="0" i="1" kern="1200" dirty="0" smtClean="0">
                          <a:solidFill>
                            <a:schemeClr val="dk1"/>
                          </a:solidFill>
                          <a:effectLst/>
                          <a:latin typeface="+mn-lt"/>
                          <a:ea typeface="+mn-ea"/>
                          <a:cs typeface="+mn-cs"/>
                        </a:rPr>
                        <a:t>Davey is the new boy in class and Sam can't stand him. He thinks Davey is a Grade A moron. But when the two are thrown together Sam discovers that Davey's eccentric way of looking at the world makes life a lot more fun. Until the day something terrible happens...</a:t>
                      </a:r>
                      <a:endParaRPr lang="en-GB" b="0" i="1" dirty="0" smtClean="0"/>
                    </a:p>
                    <a:p>
                      <a:endParaRPr lang="en-GB" b="1" dirty="0"/>
                    </a:p>
                  </a:txBody>
                  <a:tcPr/>
                </a:tc>
                <a:tc>
                  <a:txBody>
                    <a:bodyPr/>
                    <a:lstStyle/>
                    <a:p>
                      <a:r>
                        <a:rPr lang="en-GB" b="1" i="0" dirty="0" smtClean="0"/>
                        <a:t>Wonder</a:t>
                      </a:r>
                      <a:r>
                        <a:rPr lang="en-GB" b="1" i="0" baseline="0" dirty="0" smtClean="0"/>
                        <a:t> (Summer)</a:t>
                      </a:r>
                    </a:p>
                    <a:p>
                      <a:r>
                        <a:rPr lang="en-GB" b="0" i="0" baseline="0" dirty="0" smtClean="0"/>
                        <a:t>-Fiction</a:t>
                      </a:r>
                    </a:p>
                    <a:p>
                      <a:r>
                        <a:rPr lang="en-GB" b="0" i="0" baseline="0" dirty="0" smtClean="0"/>
                        <a:t>-Themes of belonging, courage, growing up</a:t>
                      </a:r>
                    </a:p>
                    <a:p>
                      <a:r>
                        <a:rPr lang="en-GB" b="0" i="0" baseline="0" dirty="0" smtClean="0"/>
                        <a:t>and bullying</a:t>
                      </a:r>
                    </a:p>
                    <a:p>
                      <a:r>
                        <a:rPr lang="en-GB" b="0" i="0" baseline="0" dirty="0" smtClean="0"/>
                        <a:t>-Lots of vocabulary to unpick </a:t>
                      </a:r>
                    </a:p>
                    <a:p>
                      <a:endParaRPr lang="en-GB" b="0" i="0" baseline="0" dirty="0" smtClean="0"/>
                    </a:p>
                    <a:p>
                      <a:endParaRPr lang="en-GB" b="0" i="0" baseline="0" dirty="0" smtClean="0"/>
                    </a:p>
                    <a:p>
                      <a:r>
                        <a:rPr lang="en-GB" sz="1800" b="0" i="1" kern="1200" dirty="0" smtClean="0">
                          <a:solidFill>
                            <a:schemeClr val="dk1"/>
                          </a:solidFill>
                          <a:effectLst/>
                          <a:latin typeface="+mn-lt"/>
                          <a:ea typeface="+mn-ea"/>
                          <a:cs typeface="+mn-cs"/>
                        </a:rPr>
                        <a:t>'My name is August. I won't describe what I look like. Whatever you're thinking, it's probably worse.'</a:t>
                      </a:r>
                      <a:br>
                        <a:rPr lang="en-GB" sz="1800" b="0" i="1" kern="1200" dirty="0" smtClean="0">
                          <a:solidFill>
                            <a:schemeClr val="dk1"/>
                          </a:solidFill>
                          <a:effectLst/>
                          <a:latin typeface="+mn-lt"/>
                          <a:ea typeface="+mn-ea"/>
                          <a:cs typeface="+mn-cs"/>
                        </a:rPr>
                      </a:br>
                      <a:r>
                        <a:rPr lang="en-GB" sz="1800" b="0" i="1" kern="1200" dirty="0" err="1" smtClean="0">
                          <a:solidFill>
                            <a:schemeClr val="dk1"/>
                          </a:solidFill>
                          <a:effectLst/>
                          <a:latin typeface="+mn-lt"/>
                          <a:ea typeface="+mn-ea"/>
                          <a:cs typeface="+mn-cs"/>
                        </a:rPr>
                        <a:t>Auggie</a:t>
                      </a:r>
                      <a:r>
                        <a:rPr lang="en-GB" sz="1800" b="0" i="1" kern="1200" dirty="0" smtClean="0">
                          <a:solidFill>
                            <a:schemeClr val="dk1"/>
                          </a:solidFill>
                          <a:effectLst/>
                          <a:latin typeface="+mn-lt"/>
                          <a:ea typeface="+mn-ea"/>
                          <a:cs typeface="+mn-cs"/>
                        </a:rPr>
                        <a:t> wants to be an ordinary ten-year-old. He does ordinary things - eating ice cream, playing on his Xbox. He feels ordinary - inside. But ordinary kids don't make other ordinary kids run away screaming in playgrounds. Ordinary kids aren't stared at wherever they go.</a:t>
                      </a:r>
                      <a:br>
                        <a:rPr lang="en-GB" sz="1800" b="0" i="1" kern="1200" dirty="0" smtClean="0">
                          <a:solidFill>
                            <a:schemeClr val="dk1"/>
                          </a:solidFill>
                          <a:effectLst/>
                          <a:latin typeface="+mn-lt"/>
                          <a:ea typeface="+mn-ea"/>
                          <a:cs typeface="+mn-cs"/>
                        </a:rPr>
                      </a:br>
                      <a:r>
                        <a:rPr lang="en-GB" sz="1800" b="0" i="1" kern="1200" dirty="0" smtClean="0">
                          <a:solidFill>
                            <a:schemeClr val="dk1"/>
                          </a:solidFill>
                          <a:effectLst/>
                          <a:latin typeface="+mn-lt"/>
                          <a:ea typeface="+mn-ea"/>
                          <a:cs typeface="+mn-cs"/>
                        </a:rPr>
                        <a:t>Born with a terrible facial abnormality, </a:t>
                      </a:r>
                      <a:r>
                        <a:rPr lang="en-GB" sz="1800" b="0" i="1" kern="1200" dirty="0" err="1" smtClean="0">
                          <a:solidFill>
                            <a:schemeClr val="dk1"/>
                          </a:solidFill>
                          <a:effectLst/>
                          <a:latin typeface="+mn-lt"/>
                          <a:ea typeface="+mn-ea"/>
                          <a:cs typeface="+mn-cs"/>
                        </a:rPr>
                        <a:t>Auggie</a:t>
                      </a:r>
                      <a:r>
                        <a:rPr lang="en-GB" sz="1800" b="0" i="1" kern="1200" dirty="0" smtClean="0">
                          <a:solidFill>
                            <a:schemeClr val="dk1"/>
                          </a:solidFill>
                          <a:effectLst/>
                          <a:latin typeface="+mn-lt"/>
                          <a:ea typeface="+mn-ea"/>
                          <a:cs typeface="+mn-cs"/>
                        </a:rPr>
                        <a:t> has been home-schooled by his parents his whole life. Now, for the first time, he's being sent to a real school - and he's dreading it. All he wants is to be accepted - but can he convince his new classmates that he's just like them, underneath it all?</a:t>
                      </a:r>
                      <a:r>
                        <a:rPr lang="en-GB" sz="1800" b="0" i="0" kern="1200" dirty="0" smtClean="0">
                          <a:solidFill>
                            <a:schemeClr val="dk1"/>
                          </a:solidFill>
                          <a:effectLst/>
                          <a:latin typeface="+mn-lt"/>
                          <a:ea typeface="+mn-ea"/>
                          <a:cs typeface="+mn-cs"/>
                        </a:rPr>
                        <a:t/>
                      </a:r>
                      <a:br>
                        <a:rPr lang="en-GB" sz="1800" b="0" i="0" kern="1200" dirty="0" smtClean="0">
                          <a:solidFill>
                            <a:schemeClr val="dk1"/>
                          </a:solidFill>
                          <a:effectLst/>
                          <a:latin typeface="+mn-lt"/>
                          <a:ea typeface="+mn-ea"/>
                          <a:cs typeface="+mn-cs"/>
                        </a:rPr>
                      </a:br>
                      <a:endParaRPr lang="en-GB" b="0" i="0" dirty="0" smtClean="0"/>
                    </a:p>
                    <a:p>
                      <a:endParaRPr lang="en-GB" b="1" i="0" dirty="0" smtClean="0"/>
                    </a:p>
                    <a:p>
                      <a:endParaRPr lang="en-GB" b="1" i="0" dirty="0" smtClean="0"/>
                    </a:p>
                    <a:p>
                      <a:endParaRPr lang="en-GB" b="1" i="0" dirty="0" smtClean="0"/>
                    </a:p>
                  </a:txBody>
                  <a:tcPr/>
                </a:tc>
                <a:extLst>
                  <a:ext uri="{0D108BD9-81ED-4DB2-BD59-A6C34878D82A}">
                    <a16:rowId xmlns:a16="http://schemas.microsoft.com/office/drawing/2014/main" val="177034509"/>
                  </a:ext>
                </a:extLst>
              </a:tr>
            </a:tbl>
          </a:graphicData>
        </a:graphic>
      </p:graphicFrame>
      <p:pic>
        <p:nvPicPr>
          <p:cNvPr id="5" name="Picture 4"/>
          <p:cNvPicPr>
            <a:picLocks noChangeAspect="1"/>
          </p:cNvPicPr>
          <p:nvPr/>
        </p:nvPicPr>
        <p:blipFill>
          <a:blip r:embed="rId2"/>
          <a:stretch>
            <a:fillRect/>
          </a:stretch>
        </p:blipFill>
        <p:spPr>
          <a:xfrm>
            <a:off x="4574805" y="1539578"/>
            <a:ext cx="1308531" cy="2014051"/>
          </a:xfrm>
          <a:prstGeom prst="rect">
            <a:avLst/>
          </a:prstGeom>
        </p:spPr>
      </p:pic>
      <p:pic>
        <p:nvPicPr>
          <p:cNvPr id="6" name="Picture 5"/>
          <p:cNvPicPr>
            <a:picLocks noChangeAspect="1"/>
          </p:cNvPicPr>
          <p:nvPr/>
        </p:nvPicPr>
        <p:blipFill>
          <a:blip r:embed="rId3"/>
          <a:stretch>
            <a:fillRect/>
          </a:stretch>
        </p:blipFill>
        <p:spPr>
          <a:xfrm>
            <a:off x="10581322" y="1539578"/>
            <a:ext cx="1226543" cy="1881867"/>
          </a:xfrm>
          <a:prstGeom prst="rect">
            <a:avLst/>
          </a:prstGeom>
        </p:spPr>
      </p:pic>
    </p:spTree>
    <p:extLst>
      <p:ext uri="{BB962C8B-B14F-4D97-AF65-F5344CB8AC3E}">
        <p14:creationId xmlns:p14="http://schemas.microsoft.com/office/powerpoint/2010/main" val="43234735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03515" y="-148059"/>
            <a:ext cx="10515600" cy="1325563"/>
          </a:xfrm>
        </p:spPr>
        <p:txBody>
          <a:bodyPr/>
          <a:lstStyle/>
          <a:p>
            <a:pPr algn="ctr"/>
            <a:r>
              <a:rPr lang="en-GB" dirty="0" smtClean="0"/>
              <a:t>Whole Class Reading Text Choices</a:t>
            </a:r>
            <a:endParaRPr lang="en-GB" dirty="0"/>
          </a:p>
        </p:txBody>
      </p:sp>
      <p:graphicFrame>
        <p:nvGraphicFramePr>
          <p:cNvPr id="4" name="Table 3"/>
          <p:cNvGraphicFramePr>
            <a:graphicFrameLocks noGrp="1"/>
          </p:cNvGraphicFramePr>
          <p:nvPr>
            <p:extLst>
              <p:ext uri="{D42A27DB-BD31-4B8C-83A1-F6EECF244321}">
                <p14:modId xmlns:p14="http://schemas.microsoft.com/office/powerpoint/2010/main" val="4012692146"/>
              </p:ext>
            </p:extLst>
          </p:nvPr>
        </p:nvGraphicFramePr>
        <p:xfrm>
          <a:off x="408992" y="943597"/>
          <a:ext cx="11504647" cy="5276189"/>
        </p:xfrm>
        <a:graphic>
          <a:graphicData uri="http://schemas.openxmlformats.org/drawingml/2006/table">
            <a:tbl>
              <a:tblPr firstRow="1" bandRow="1">
                <a:tableStyleId>{5C22544A-7EE6-4342-B048-85BDC9FD1C3A}</a:tableStyleId>
              </a:tblPr>
              <a:tblGrid>
                <a:gridCol w="5756991">
                  <a:extLst>
                    <a:ext uri="{9D8B030D-6E8A-4147-A177-3AD203B41FA5}">
                      <a16:colId xmlns:a16="http://schemas.microsoft.com/office/drawing/2014/main" val="3112322362"/>
                    </a:ext>
                  </a:extLst>
                </a:gridCol>
                <a:gridCol w="5747656">
                  <a:extLst>
                    <a:ext uri="{9D8B030D-6E8A-4147-A177-3AD203B41FA5}">
                      <a16:colId xmlns:a16="http://schemas.microsoft.com/office/drawing/2014/main" val="4294628430"/>
                    </a:ext>
                  </a:extLst>
                </a:gridCol>
              </a:tblGrid>
              <a:tr h="521309">
                <a:tc gridSpan="2">
                  <a:txBody>
                    <a:bodyPr/>
                    <a:lstStyle/>
                    <a:p>
                      <a:r>
                        <a:rPr lang="en-GB" dirty="0" smtClean="0"/>
                        <a:t>Year 6 Spotlight</a:t>
                      </a:r>
                      <a:r>
                        <a:rPr lang="en-GB" baseline="0" dirty="0" smtClean="0"/>
                        <a:t> Texts</a:t>
                      </a:r>
                      <a:endParaRPr lang="en-GB" dirty="0"/>
                    </a:p>
                  </a:txBody>
                  <a:tcPr/>
                </a:tc>
                <a:tc hMerge="1">
                  <a:txBody>
                    <a:bodyPr/>
                    <a:lstStyle/>
                    <a:p>
                      <a:endParaRPr lang="en-GB" dirty="0"/>
                    </a:p>
                  </a:txBody>
                  <a:tcPr/>
                </a:tc>
                <a:extLst>
                  <a:ext uri="{0D108BD9-81ED-4DB2-BD59-A6C34878D82A}">
                    <a16:rowId xmlns:a16="http://schemas.microsoft.com/office/drawing/2014/main" val="3625700284"/>
                  </a:ext>
                </a:extLst>
              </a:tr>
              <a:tr h="1622924">
                <a:tc>
                  <a:txBody>
                    <a:bodyPr/>
                    <a:lstStyle/>
                    <a:p>
                      <a:r>
                        <a:rPr lang="en-GB" baseline="0" dirty="0" smtClean="0"/>
                        <a:t> </a:t>
                      </a:r>
                      <a:r>
                        <a:rPr lang="en-GB" b="1" baseline="0" dirty="0" smtClean="0"/>
                        <a:t>The Lady of </a:t>
                      </a:r>
                      <a:r>
                        <a:rPr lang="en-GB" b="1" baseline="0" dirty="0" err="1" smtClean="0"/>
                        <a:t>Shallott</a:t>
                      </a:r>
                      <a:r>
                        <a:rPr lang="en-GB" b="1" baseline="0" dirty="0" smtClean="0"/>
                        <a:t> (Autumn)</a:t>
                      </a:r>
                    </a:p>
                    <a:p>
                      <a:r>
                        <a:rPr lang="en-GB" b="0" i="0" baseline="0" dirty="0" smtClean="0"/>
                        <a:t>-Poetry</a:t>
                      </a:r>
                    </a:p>
                    <a:p>
                      <a:r>
                        <a:rPr lang="en-GB" b="0" i="0" baseline="0" dirty="0" smtClean="0"/>
                        <a:t>-Exploring themes isolation </a:t>
                      </a:r>
                    </a:p>
                    <a:p>
                      <a:r>
                        <a:rPr lang="en-GB" b="0" i="0" baseline="0" dirty="0" smtClean="0"/>
                        <a:t>and detachment</a:t>
                      </a:r>
                    </a:p>
                    <a:p>
                      <a:r>
                        <a:rPr lang="en-GB" b="0" i="0" baseline="0" dirty="0" smtClean="0"/>
                        <a:t>-Classic text</a:t>
                      </a:r>
                      <a:endParaRPr lang="en-GB" b="0" i="0" dirty="0" smtClean="0"/>
                    </a:p>
                    <a:p>
                      <a:endParaRPr lang="en-GB" b="0" i="0" dirty="0" smtClean="0"/>
                    </a:p>
                    <a:p>
                      <a:endParaRPr lang="en-GB" b="0" i="0" dirty="0" smtClean="0"/>
                    </a:p>
                    <a:p>
                      <a:endParaRPr lang="en-GB" b="0" i="0" dirty="0" smtClean="0"/>
                    </a:p>
                    <a:p>
                      <a:r>
                        <a:rPr lang="en-GB" sz="1800" b="0" i="1" kern="1200" dirty="0" smtClean="0">
                          <a:solidFill>
                            <a:schemeClr val="dk1"/>
                          </a:solidFill>
                          <a:effectLst/>
                          <a:latin typeface="+mn-lt"/>
                          <a:ea typeface="+mn-ea"/>
                          <a:cs typeface="+mn-cs"/>
                        </a:rPr>
                        <a:t>Alfred Lord Tennyson's four-part poem 'The Lady of </a:t>
                      </a:r>
                      <a:r>
                        <a:rPr lang="en-GB" sz="1800" b="0" i="1" kern="1200" dirty="0" err="1" smtClean="0">
                          <a:solidFill>
                            <a:schemeClr val="dk1"/>
                          </a:solidFill>
                          <a:effectLst/>
                          <a:latin typeface="+mn-lt"/>
                          <a:ea typeface="+mn-ea"/>
                          <a:cs typeface="+mn-cs"/>
                        </a:rPr>
                        <a:t>Shalott</a:t>
                      </a:r>
                      <a:r>
                        <a:rPr lang="en-GB" sz="1800" b="0" i="1" kern="1200" dirty="0" smtClean="0">
                          <a:solidFill>
                            <a:schemeClr val="dk1"/>
                          </a:solidFill>
                          <a:effectLst/>
                          <a:latin typeface="+mn-lt"/>
                          <a:ea typeface="+mn-ea"/>
                          <a:cs typeface="+mn-cs"/>
                        </a:rPr>
                        <a:t>' tells the story of </a:t>
                      </a:r>
                      <a:r>
                        <a:rPr lang="en-GB" sz="1800" b="1" i="1" kern="1200" dirty="0" smtClean="0">
                          <a:solidFill>
                            <a:schemeClr val="dk1"/>
                          </a:solidFill>
                          <a:effectLst/>
                          <a:latin typeface="+mn-lt"/>
                          <a:ea typeface="+mn-ea"/>
                          <a:cs typeface="+mn-cs"/>
                        </a:rPr>
                        <a:t>a young medieval woman mysteriously imprisoned on an island near Camelot</a:t>
                      </a:r>
                      <a:r>
                        <a:rPr lang="en-GB" sz="1800" b="0" i="1" kern="1200" dirty="0" smtClean="0">
                          <a:solidFill>
                            <a:schemeClr val="dk1"/>
                          </a:solidFill>
                          <a:effectLst/>
                          <a:latin typeface="+mn-lt"/>
                          <a:ea typeface="+mn-ea"/>
                          <a:cs typeface="+mn-cs"/>
                        </a:rPr>
                        <a:t>. She must weave a </a:t>
                      </a:r>
                      <a:r>
                        <a:rPr lang="en-GB" sz="1800" b="0" i="1" kern="1200" dirty="0" err="1" smtClean="0">
                          <a:solidFill>
                            <a:schemeClr val="dk1"/>
                          </a:solidFill>
                          <a:effectLst/>
                          <a:latin typeface="+mn-lt"/>
                          <a:ea typeface="+mn-ea"/>
                          <a:cs typeface="+mn-cs"/>
                        </a:rPr>
                        <a:t>colorful</a:t>
                      </a:r>
                      <a:r>
                        <a:rPr lang="en-GB" sz="1800" b="0" i="1" kern="1200" dirty="0" smtClean="0">
                          <a:solidFill>
                            <a:schemeClr val="dk1"/>
                          </a:solidFill>
                          <a:effectLst/>
                          <a:latin typeface="+mn-lt"/>
                          <a:ea typeface="+mn-ea"/>
                          <a:cs typeface="+mn-cs"/>
                        </a:rPr>
                        <a:t> web and only watch the outside world through a mirror. If she looks at Camelot directly, she will be cursed.</a:t>
                      </a:r>
                      <a:endParaRPr lang="en-GB" b="0" i="1" dirty="0" smtClean="0"/>
                    </a:p>
                    <a:p>
                      <a:endParaRPr lang="en-GB" b="0" i="0" dirty="0" smtClean="0"/>
                    </a:p>
                    <a:p>
                      <a:endParaRPr lang="en-GB" b="0" i="0" dirty="0" smtClean="0"/>
                    </a:p>
                    <a:p>
                      <a:endParaRPr lang="en-GB" b="0" i="0" dirty="0" smtClean="0"/>
                    </a:p>
                    <a:p>
                      <a:endParaRPr lang="en-GB" b="1" dirty="0"/>
                    </a:p>
                  </a:txBody>
                  <a:tcPr/>
                </a:tc>
                <a:tc>
                  <a:txBody>
                    <a:bodyPr/>
                    <a:lstStyle/>
                    <a:p>
                      <a:r>
                        <a:rPr lang="en-GB" b="1" i="0" dirty="0" smtClean="0"/>
                        <a:t>Pig Heart</a:t>
                      </a:r>
                      <a:r>
                        <a:rPr lang="en-GB" b="1" i="0" baseline="0" dirty="0" smtClean="0"/>
                        <a:t> Boy (Spring)</a:t>
                      </a:r>
                    </a:p>
                    <a:p>
                      <a:r>
                        <a:rPr lang="en-GB" b="1" i="0" baseline="0" dirty="0" smtClean="0"/>
                        <a:t>-</a:t>
                      </a:r>
                      <a:r>
                        <a:rPr lang="en-GB" b="0" i="0" baseline="0" dirty="0" smtClean="0"/>
                        <a:t>Themes of friendship, loyalty</a:t>
                      </a:r>
                    </a:p>
                    <a:p>
                      <a:r>
                        <a:rPr lang="en-GB" b="0" i="0" baseline="0" dirty="0" smtClean="0"/>
                        <a:t>and forgiveness</a:t>
                      </a:r>
                    </a:p>
                    <a:p>
                      <a:r>
                        <a:rPr lang="en-GB" b="0" i="0" baseline="0" dirty="0" smtClean="0"/>
                        <a:t>-Thought-provoking read </a:t>
                      </a:r>
                    </a:p>
                    <a:p>
                      <a:r>
                        <a:rPr lang="en-GB" b="0" i="0" baseline="0" dirty="0" smtClean="0"/>
                        <a:t>-Allows for questions and debates</a:t>
                      </a:r>
                      <a:endParaRPr lang="en-GB" b="1" i="0" baseline="0" dirty="0" smtClean="0"/>
                    </a:p>
                    <a:p>
                      <a:endParaRPr lang="en-GB" b="1" i="0" dirty="0" smtClean="0"/>
                    </a:p>
                    <a:p>
                      <a:endParaRPr lang="en-GB" b="1" i="0" dirty="0" smtClean="0"/>
                    </a:p>
                    <a:p>
                      <a:endParaRPr lang="en-GB" b="1" i="0" dirty="0" smtClean="0"/>
                    </a:p>
                    <a:p>
                      <a:endParaRPr lang="en-GB" b="1" i="1" dirty="0" smtClean="0"/>
                    </a:p>
                    <a:p>
                      <a:r>
                        <a:rPr lang="en-GB" sz="1800" b="0" i="1" kern="1200" dirty="0" smtClean="0">
                          <a:solidFill>
                            <a:schemeClr val="dk1"/>
                          </a:solidFill>
                          <a:effectLst/>
                          <a:latin typeface="+mn-lt"/>
                          <a:ea typeface="+mn-ea"/>
                          <a:cs typeface="+mn-cs"/>
                        </a:rPr>
                        <a:t>Cameron needs a heart transplant, and when a pioneering doctor offers to give him a new heart, from a pig, Cameron knows he has to try - to become the world's first pig-heart boy.</a:t>
                      </a:r>
                      <a:endParaRPr lang="en-GB" b="1" i="1" dirty="0" smtClean="0"/>
                    </a:p>
                    <a:p>
                      <a:endParaRPr lang="en-GB" b="1" i="0" dirty="0" smtClean="0"/>
                    </a:p>
                    <a:p>
                      <a:endParaRPr lang="en-GB" b="1" i="0" dirty="0" smtClean="0"/>
                    </a:p>
                    <a:p>
                      <a:endParaRPr lang="en-GB" b="1" i="0" dirty="0" smtClean="0"/>
                    </a:p>
                    <a:p>
                      <a:endParaRPr lang="en-GB" b="1" i="0" dirty="0" smtClean="0"/>
                    </a:p>
                  </a:txBody>
                  <a:tcPr/>
                </a:tc>
                <a:extLst>
                  <a:ext uri="{0D108BD9-81ED-4DB2-BD59-A6C34878D82A}">
                    <a16:rowId xmlns:a16="http://schemas.microsoft.com/office/drawing/2014/main" val="177034509"/>
                  </a:ext>
                </a:extLst>
              </a:tr>
            </a:tbl>
          </a:graphicData>
        </a:graphic>
      </p:graphicFrame>
      <p:pic>
        <p:nvPicPr>
          <p:cNvPr id="3" name="Picture 2"/>
          <p:cNvPicPr>
            <a:picLocks noChangeAspect="1"/>
          </p:cNvPicPr>
          <p:nvPr/>
        </p:nvPicPr>
        <p:blipFill>
          <a:blip r:embed="rId2"/>
          <a:stretch>
            <a:fillRect/>
          </a:stretch>
        </p:blipFill>
        <p:spPr>
          <a:xfrm>
            <a:off x="4525349" y="1609453"/>
            <a:ext cx="1383555" cy="2074568"/>
          </a:xfrm>
          <a:prstGeom prst="rect">
            <a:avLst/>
          </a:prstGeom>
        </p:spPr>
      </p:pic>
      <p:pic>
        <p:nvPicPr>
          <p:cNvPr id="7" name="Picture 6"/>
          <p:cNvPicPr>
            <a:picLocks noChangeAspect="1"/>
          </p:cNvPicPr>
          <p:nvPr/>
        </p:nvPicPr>
        <p:blipFill>
          <a:blip r:embed="rId3"/>
          <a:stretch>
            <a:fillRect/>
          </a:stretch>
        </p:blipFill>
        <p:spPr>
          <a:xfrm>
            <a:off x="9574394" y="1549689"/>
            <a:ext cx="2194151" cy="2194151"/>
          </a:xfrm>
          <a:prstGeom prst="rect">
            <a:avLst/>
          </a:prstGeom>
        </p:spPr>
      </p:pic>
    </p:spTree>
    <p:extLst>
      <p:ext uri="{BB962C8B-B14F-4D97-AF65-F5344CB8AC3E}">
        <p14:creationId xmlns:p14="http://schemas.microsoft.com/office/powerpoint/2010/main" val="37726123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64324" y="-186664"/>
            <a:ext cx="10515600" cy="1325563"/>
          </a:xfrm>
        </p:spPr>
        <p:txBody>
          <a:bodyPr/>
          <a:lstStyle/>
          <a:p>
            <a:r>
              <a:rPr lang="en-GB" b="1" dirty="0" smtClean="0"/>
              <a:t>New Release Books – Coming this Autumn </a:t>
            </a:r>
            <a:endParaRPr lang="en-GB" b="1"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5413" y="3942846"/>
            <a:ext cx="1814887" cy="2915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60226" y="798996"/>
            <a:ext cx="2045806" cy="3143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5413" y="704680"/>
            <a:ext cx="2691393" cy="31292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1"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83987" y="4122075"/>
            <a:ext cx="3294239" cy="25566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2"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49946" y="4089894"/>
            <a:ext cx="1839836" cy="26210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3" name="Picture 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588447" y="798996"/>
            <a:ext cx="2243783" cy="31157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4" name="Picture 8"/>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832230" y="798996"/>
            <a:ext cx="2051969" cy="30349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5" name="Picture 9"/>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244444" y="798996"/>
            <a:ext cx="2070756" cy="31795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6" name="Picture 10"/>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710338" y="4016370"/>
            <a:ext cx="2518977" cy="27681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8283562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3"/>
            <a:ext cx="10515600" cy="1325563"/>
          </a:xfrm>
        </p:spPr>
        <p:txBody>
          <a:bodyPr>
            <a:normAutofit/>
          </a:bodyPr>
          <a:lstStyle/>
          <a:p>
            <a:pPr algn="ctr"/>
            <a:r>
              <a:rPr lang="en-GB" sz="4000" b="1" dirty="0"/>
              <a:t>Ideas for Promoting a love of reading at home</a:t>
            </a:r>
          </a:p>
        </p:txBody>
      </p:sp>
      <p:sp>
        <p:nvSpPr>
          <p:cNvPr id="6" name="Rounded Rectangle 5"/>
          <p:cNvSpPr/>
          <p:nvPr/>
        </p:nvSpPr>
        <p:spPr>
          <a:xfrm>
            <a:off x="164911" y="953709"/>
            <a:ext cx="4731224" cy="1339114"/>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defTabSz="457200"/>
            <a:r>
              <a:rPr lang="en-GB" sz="2800" dirty="0" smtClean="0">
                <a:solidFill>
                  <a:prstClr val="black"/>
                </a:solidFill>
              </a:rPr>
              <a:t>Create reading shelves based on your child’s interests</a:t>
            </a:r>
            <a:endParaRPr lang="en-GB" sz="2800" dirty="0">
              <a:solidFill>
                <a:prstClr val="black"/>
              </a:solidFill>
            </a:endParaRPr>
          </a:p>
        </p:txBody>
      </p:sp>
      <p:sp>
        <p:nvSpPr>
          <p:cNvPr id="7" name="Rounded Rectangle 6"/>
          <p:cNvSpPr/>
          <p:nvPr/>
        </p:nvSpPr>
        <p:spPr>
          <a:xfrm>
            <a:off x="350693" y="2360147"/>
            <a:ext cx="5596315" cy="1694892"/>
          </a:xfrm>
          <a:prstGeom prst="roundRect">
            <a:avLst/>
          </a:prstGeom>
          <a:solidFill>
            <a:srgbClr val="92D050"/>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defTabSz="457200"/>
            <a:r>
              <a:rPr lang="en-GB" sz="2800" dirty="0" smtClean="0">
                <a:solidFill>
                  <a:prstClr val="black"/>
                </a:solidFill>
              </a:rPr>
              <a:t>Make sure that reading is part of your daily routine – perhaps all take 15 minutes to read at the same time</a:t>
            </a:r>
            <a:endParaRPr lang="en-GB" sz="2800" dirty="0">
              <a:solidFill>
                <a:prstClr val="black"/>
              </a:solidFill>
            </a:endParaRPr>
          </a:p>
        </p:txBody>
      </p:sp>
      <p:sp>
        <p:nvSpPr>
          <p:cNvPr id="8" name="Rounded Rectangle 7"/>
          <p:cNvSpPr/>
          <p:nvPr/>
        </p:nvSpPr>
        <p:spPr>
          <a:xfrm>
            <a:off x="4153159" y="5721037"/>
            <a:ext cx="4731224" cy="1017047"/>
          </a:xfrm>
          <a:prstGeom prst="roundRect">
            <a:avLst/>
          </a:prstGeom>
          <a:solidFill>
            <a:srgbClr val="7030A0"/>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defTabSz="457200"/>
            <a:r>
              <a:rPr lang="en-GB" sz="2800" dirty="0" smtClean="0">
                <a:solidFill>
                  <a:prstClr val="black"/>
                </a:solidFill>
              </a:rPr>
              <a:t>Use books and visits to libraries as a reward</a:t>
            </a:r>
            <a:endParaRPr lang="en-GB" sz="2800" dirty="0">
              <a:solidFill>
                <a:prstClr val="black"/>
              </a:solidFill>
            </a:endParaRPr>
          </a:p>
        </p:txBody>
      </p:sp>
      <p:sp>
        <p:nvSpPr>
          <p:cNvPr id="9" name="Rounded Rectangle 8"/>
          <p:cNvSpPr/>
          <p:nvPr/>
        </p:nvSpPr>
        <p:spPr>
          <a:xfrm>
            <a:off x="6755253" y="953709"/>
            <a:ext cx="4731224" cy="1339114"/>
          </a:xfrm>
          <a:prstGeom prst="round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defTabSz="457200"/>
            <a:r>
              <a:rPr lang="en-GB" sz="2800" dirty="0" smtClean="0">
                <a:solidFill>
                  <a:prstClr val="black"/>
                </a:solidFill>
              </a:rPr>
              <a:t>Show them that you like to read too!</a:t>
            </a:r>
            <a:endParaRPr lang="en-GB" sz="2800" dirty="0">
              <a:solidFill>
                <a:prstClr val="black"/>
              </a:solidFill>
            </a:endParaRPr>
          </a:p>
        </p:txBody>
      </p:sp>
      <p:sp>
        <p:nvSpPr>
          <p:cNvPr id="10" name="Rounded Rectangle 9"/>
          <p:cNvSpPr/>
          <p:nvPr/>
        </p:nvSpPr>
        <p:spPr>
          <a:xfrm>
            <a:off x="6282293" y="2360147"/>
            <a:ext cx="5204191" cy="3078956"/>
          </a:xfrm>
          <a:prstGeom prst="roundRect">
            <a:avLst/>
          </a:prstGeom>
          <a:solidFill>
            <a:srgbClr val="FD99F1"/>
          </a:solidFill>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defTabSz="457200"/>
            <a:r>
              <a:rPr lang="en-GB" sz="2800" dirty="0" smtClean="0">
                <a:solidFill>
                  <a:prstClr val="black"/>
                </a:solidFill>
              </a:rPr>
              <a:t>Family book club with a treat snack or drink (popcorn and hot chocolates?)– Take it in turns to read chapters or pages of your child’s book and discuss what has been read</a:t>
            </a:r>
          </a:p>
          <a:p>
            <a:pPr algn="ctr" defTabSz="457200"/>
            <a:endParaRPr lang="en-GB" sz="2800" dirty="0" smtClean="0">
              <a:solidFill>
                <a:prstClr val="black"/>
              </a:solidFill>
            </a:endParaRPr>
          </a:p>
        </p:txBody>
      </p:sp>
      <p:sp>
        <p:nvSpPr>
          <p:cNvPr id="11" name="Rounded Rectangle 10"/>
          <p:cNvSpPr/>
          <p:nvPr/>
        </p:nvSpPr>
        <p:spPr>
          <a:xfrm>
            <a:off x="9002117" y="5721037"/>
            <a:ext cx="2887001" cy="93178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200"/>
            <a:r>
              <a:rPr lang="en-GB" sz="2800" dirty="0" smtClean="0">
                <a:solidFill>
                  <a:prstClr val="black"/>
                </a:solidFill>
              </a:rPr>
              <a:t>Audiobooks</a:t>
            </a:r>
            <a:endParaRPr lang="en-GB" sz="2800" dirty="0">
              <a:solidFill>
                <a:prstClr val="black"/>
              </a:solidFill>
            </a:endParaRPr>
          </a:p>
        </p:txBody>
      </p:sp>
      <p:sp>
        <p:nvSpPr>
          <p:cNvPr id="15" name="Rounded Rectangle 14"/>
          <p:cNvSpPr/>
          <p:nvPr/>
        </p:nvSpPr>
        <p:spPr>
          <a:xfrm>
            <a:off x="164909" y="4224835"/>
            <a:ext cx="5967875" cy="1339114"/>
          </a:xfrm>
          <a:prstGeom prst="roundRect">
            <a:avLst/>
          </a:prstGeom>
          <a:solidFill>
            <a:srgbClr val="00B050"/>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defTabSz="457200"/>
            <a:r>
              <a:rPr lang="en-GB" sz="2800" dirty="0" smtClean="0">
                <a:solidFill>
                  <a:prstClr val="black"/>
                </a:solidFill>
              </a:rPr>
              <a:t>Read the book version before you see the movie or theatre show – this will lead to great discussions</a:t>
            </a:r>
            <a:endParaRPr lang="en-GB" sz="2800" dirty="0">
              <a:solidFill>
                <a:prstClr val="black"/>
              </a:solidFill>
            </a:endParaRPr>
          </a:p>
        </p:txBody>
      </p:sp>
    </p:spTree>
    <p:extLst>
      <p:ext uri="{BB962C8B-B14F-4D97-AF65-F5344CB8AC3E}">
        <p14:creationId xmlns:p14="http://schemas.microsoft.com/office/powerpoint/2010/main" val="363199509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82902"/>
            <a:ext cx="10515600" cy="1325563"/>
          </a:xfrm>
        </p:spPr>
        <p:txBody>
          <a:bodyPr/>
          <a:lstStyle/>
          <a:p>
            <a:pPr algn="ctr"/>
            <a:r>
              <a:rPr lang="en-GB" b="1" dirty="0" smtClean="0"/>
              <a:t>Subscriptions, rewards and gift ideas</a:t>
            </a:r>
            <a:endParaRPr lang="en-GB" b="1" dirty="0"/>
          </a:p>
        </p:txBody>
      </p:sp>
      <p:sp>
        <p:nvSpPr>
          <p:cNvPr id="19" name="Rounded Rectangle 18"/>
          <p:cNvSpPr/>
          <p:nvPr/>
        </p:nvSpPr>
        <p:spPr>
          <a:xfrm>
            <a:off x="339299" y="5670706"/>
            <a:ext cx="4007702" cy="107595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smtClean="0">
                <a:solidFill>
                  <a:schemeClr val="tx1"/>
                </a:solidFill>
              </a:rPr>
              <a:t>Access to free eBooks and audiobooks for a range of ages</a:t>
            </a: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72161" y="75297"/>
            <a:ext cx="3241620" cy="57561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 name="Rounded Rectangle 13"/>
          <p:cNvSpPr/>
          <p:nvPr/>
        </p:nvSpPr>
        <p:spPr>
          <a:xfrm>
            <a:off x="8472161" y="5831413"/>
            <a:ext cx="2979685" cy="98625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smtClean="0">
                <a:solidFill>
                  <a:schemeClr val="tx1"/>
                </a:solidFill>
              </a:rPr>
              <a:t>Epic! Reading app, it’s like a </a:t>
            </a:r>
            <a:r>
              <a:rPr lang="en-GB" sz="2400" dirty="0" err="1" smtClean="0">
                <a:solidFill>
                  <a:schemeClr val="tx1"/>
                </a:solidFill>
              </a:rPr>
              <a:t>Bookflix</a:t>
            </a:r>
            <a:r>
              <a:rPr lang="en-GB" sz="2400" dirty="0" smtClean="0">
                <a:solidFill>
                  <a:schemeClr val="tx1"/>
                </a:solidFill>
              </a:rPr>
              <a:t>. (small cost)</a:t>
            </a:r>
          </a:p>
        </p:txBody>
      </p:sp>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3569853"/>
            <a:ext cx="4686300" cy="18232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7" name="Picture 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439444" y="801439"/>
            <a:ext cx="2183184" cy="30821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0" name="Rounded Rectangle 19"/>
          <p:cNvSpPr/>
          <p:nvPr/>
        </p:nvSpPr>
        <p:spPr>
          <a:xfrm>
            <a:off x="57976" y="801439"/>
            <a:ext cx="4590125" cy="215191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smtClean="0">
                <a:solidFill>
                  <a:schemeClr val="tx1"/>
                </a:solidFill>
              </a:rPr>
              <a:t>The Phoenix </a:t>
            </a:r>
          </a:p>
          <a:p>
            <a:pPr algn="ctr"/>
            <a:r>
              <a:rPr lang="en-GB" sz="1600" b="1" dirty="0" smtClean="0">
                <a:solidFill>
                  <a:schemeClr val="tx1"/>
                </a:solidFill>
              </a:rPr>
              <a:t>First 6 issues for £1</a:t>
            </a:r>
            <a:endParaRPr lang="en-GB" sz="1600" dirty="0">
              <a:solidFill>
                <a:schemeClr val="tx1"/>
              </a:solidFill>
            </a:endParaRPr>
          </a:p>
          <a:p>
            <a:pPr algn="ctr"/>
            <a:r>
              <a:rPr lang="en-GB" sz="1600" dirty="0" smtClean="0">
                <a:solidFill>
                  <a:schemeClr val="tx1"/>
                </a:solidFill>
              </a:rPr>
              <a:t>‘In </a:t>
            </a:r>
            <a:r>
              <a:rPr lang="en-GB" sz="1600" dirty="0">
                <a:solidFill>
                  <a:schemeClr val="tx1"/>
                </a:solidFill>
              </a:rPr>
              <a:t>each issue we publish a range of stories. Over time these stories are published as full graphic novels in our Phoenix Presents series.  This means we can tell more in depth and high quality stories than you might expect to find in a children’s </a:t>
            </a:r>
            <a:r>
              <a:rPr lang="en-GB" sz="1600" dirty="0" smtClean="0">
                <a:solidFill>
                  <a:schemeClr val="tx1"/>
                </a:solidFill>
              </a:rPr>
              <a:t>comic.’</a:t>
            </a:r>
          </a:p>
        </p:txBody>
      </p:sp>
      <p:pic>
        <p:nvPicPr>
          <p:cNvPr id="3079" name="Picture 7"/>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848237" y="3982310"/>
            <a:ext cx="3365598" cy="28215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4272588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9903" y="-254823"/>
            <a:ext cx="10515600" cy="1325563"/>
          </a:xfrm>
        </p:spPr>
        <p:txBody>
          <a:bodyPr/>
          <a:lstStyle/>
          <a:p>
            <a:pPr algn="ctr"/>
            <a:r>
              <a:rPr lang="en-GB" b="1" dirty="0" smtClean="0"/>
              <a:t>Subscriptions, rewards and gift ideas</a:t>
            </a:r>
            <a:endParaRPr lang="en-GB" b="1" dirty="0"/>
          </a:p>
        </p:txBody>
      </p:sp>
      <p:sp>
        <p:nvSpPr>
          <p:cNvPr id="10" name="Rectangle 9"/>
          <p:cNvSpPr/>
          <p:nvPr/>
        </p:nvSpPr>
        <p:spPr>
          <a:xfrm>
            <a:off x="3030606" y="6374894"/>
            <a:ext cx="2865693" cy="646331"/>
          </a:xfrm>
          <a:prstGeom prst="rect">
            <a:avLst/>
          </a:prstGeom>
        </p:spPr>
        <p:txBody>
          <a:bodyPr wrap="square">
            <a:spAutoFit/>
          </a:bodyPr>
          <a:lstStyle/>
          <a:p>
            <a:pPr defTabSz="457200"/>
            <a:r>
              <a:rPr lang="en-GB" dirty="0">
                <a:solidFill>
                  <a:prstClr val="black"/>
                </a:solidFill>
                <a:hlinkClick r:id="rId3"/>
              </a:rPr>
              <a:t>https://</a:t>
            </a:r>
            <a:r>
              <a:rPr lang="en-GB" dirty="0" smtClean="0">
                <a:solidFill>
                  <a:prstClr val="black"/>
                </a:solidFill>
                <a:hlinkClick r:id="rId3"/>
              </a:rPr>
              <a:t>lovemyread.com</a:t>
            </a:r>
            <a:r>
              <a:rPr lang="en-GB" dirty="0" smtClean="0">
                <a:solidFill>
                  <a:prstClr val="black"/>
                </a:solidFill>
              </a:rPr>
              <a:t> </a:t>
            </a:r>
          </a:p>
          <a:p>
            <a:pPr defTabSz="457200"/>
            <a:endParaRPr lang="en-GB" dirty="0">
              <a:solidFill>
                <a:prstClr val="black"/>
              </a:solidFill>
            </a:endParaRPr>
          </a:p>
        </p:txBody>
      </p:sp>
      <p:pic>
        <p:nvPicPr>
          <p:cNvPr id="2050"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4018194"/>
            <a:ext cx="2857444" cy="28398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ounded Rectangle 7"/>
          <p:cNvSpPr/>
          <p:nvPr/>
        </p:nvSpPr>
        <p:spPr>
          <a:xfrm>
            <a:off x="2983311" y="3475141"/>
            <a:ext cx="4590125" cy="289975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smtClean="0">
                <a:solidFill>
                  <a:schemeClr val="tx1"/>
                </a:solidFill>
              </a:rPr>
              <a:t>Love my read</a:t>
            </a:r>
          </a:p>
          <a:p>
            <a:pPr algn="ctr"/>
            <a:r>
              <a:rPr lang="en-GB" sz="2400" dirty="0" smtClean="0">
                <a:solidFill>
                  <a:schemeClr val="tx1"/>
                </a:solidFill>
              </a:rPr>
              <a:t>They send books and treats through the post </a:t>
            </a:r>
          </a:p>
          <a:p>
            <a:pPr algn="ctr"/>
            <a:r>
              <a:rPr lang="en-GB" sz="2400" dirty="0" smtClean="0">
                <a:solidFill>
                  <a:schemeClr val="tx1"/>
                </a:solidFill>
              </a:rPr>
              <a:t>OR</a:t>
            </a:r>
          </a:p>
          <a:p>
            <a:pPr algn="ctr"/>
            <a:r>
              <a:rPr lang="en-GB" sz="2400" dirty="0" smtClean="0">
                <a:solidFill>
                  <a:schemeClr val="tx1"/>
                </a:solidFill>
              </a:rPr>
              <a:t>Use the idea as inspiration for you own, or get your child to make it as a gift for friends/ siblings</a:t>
            </a:r>
          </a:p>
        </p:txBody>
      </p:sp>
      <p:pic>
        <p:nvPicPr>
          <p:cNvPr id="2051" name="Picture 3"/>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902151" y="2744541"/>
            <a:ext cx="3953518" cy="39535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Rounded Rectangle 18"/>
          <p:cNvSpPr/>
          <p:nvPr/>
        </p:nvSpPr>
        <p:spPr>
          <a:xfrm>
            <a:off x="7601875" y="592625"/>
            <a:ext cx="4590125" cy="215191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smtClean="0">
                <a:solidFill>
                  <a:schemeClr val="tx1"/>
                </a:solidFill>
              </a:rPr>
              <a:t>Little Box of Books</a:t>
            </a:r>
          </a:p>
          <a:p>
            <a:pPr algn="ctr"/>
            <a:r>
              <a:rPr lang="en-GB" sz="2400" dirty="0" smtClean="0">
                <a:solidFill>
                  <a:schemeClr val="tx1"/>
                </a:solidFill>
              </a:rPr>
              <a:t>You can buy boxes of books or browse different themes and age ranges and inspiration to then go and borrow or buy separately. </a:t>
            </a:r>
          </a:p>
        </p:txBody>
      </p:sp>
      <p:sp>
        <p:nvSpPr>
          <p:cNvPr id="11" name="Rectangle 10"/>
          <p:cNvSpPr/>
          <p:nvPr/>
        </p:nvSpPr>
        <p:spPr>
          <a:xfrm>
            <a:off x="9075954" y="223293"/>
            <a:ext cx="3116046" cy="369332"/>
          </a:xfrm>
          <a:prstGeom prst="rect">
            <a:avLst/>
          </a:prstGeom>
        </p:spPr>
        <p:txBody>
          <a:bodyPr wrap="none">
            <a:spAutoFit/>
          </a:bodyPr>
          <a:lstStyle/>
          <a:p>
            <a:r>
              <a:rPr lang="en-GB" dirty="0">
                <a:hlinkClick r:id="rId6"/>
              </a:rPr>
              <a:t>https://littleboxofbooks.co.uk</a:t>
            </a:r>
            <a:r>
              <a:rPr lang="en-GB" dirty="0" smtClean="0">
                <a:hlinkClick r:id="rId6"/>
              </a:rPr>
              <a:t>/</a:t>
            </a:r>
            <a:r>
              <a:rPr lang="en-GB" dirty="0" smtClean="0"/>
              <a:t> </a:t>
            </a:r>
            <a:endParaRPr lang="en-GB" dirty="0"/>
          </a:p>
        </p:txBody>
      </p:sp>
      <p:sp>
        <p:nvSpPr>
          <p:cNvPr id="13" name="Rectangle 12"/>
          <p:cNvSpPr/>
          <p:nvPr/>
        </p:nvSpPr>
        <p:spPr>
          <a:xfrm>
            <a:off x="1526630" y="3059668"/>
            <a:ext cx="2966261" cy="369332"/>
          </a:xfrm>
          <a:prstGeom prst="rect">
            <a:avLst/>
          </a:prstGeom>
        </p:spPr>
        <p:txBody>
          <a:bodyPr wrap="none">
            <a:spAutoFit/>
          </a:bodyPr>
          <a:lstStyle/>
          <a:p>
            <a:r>
              <a:rPr lang="en-GB" dirty="0" smtClean="0">
                <a:hlinkClick r:id="rId7"/>
              </a:rPr>
              <a:t>https://theweekjunior.co.uk</a:t>
            </a:r>
            <a:r>
              <a:rPr lang="en-GB" dirty="0" smtClean="0"/>
              <a:t>   </a:t>
            </a:r>
            <a:endParaRPr lang="en-GB" dirty="0"/>
          </a:p>
        </p:txBody>
      </p:sp>
      <p:sp>
        <p:nvSpPr>
          <p:cNvPr id="23" name="Rounded Rectangle 22"/>
          <p:cNvSpPr/>
          <p:nvPr/>
        </p:nvSpPr>
        <p:spPr>
          <a:xfrm>
            <a:off x="57976" y="801439"/>
            <a:ext cx="4590125" cy="215191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smtClean="0">
                <a:solidFill>
                  <a:schemeClr val="tx1"/>
                </a:solidFill>
              </a:rPr>
              <a:t>The Week Junior</a:t>
            </a:r>
          </a:p>
          <a:p>
            <a:pPr algn="ctr"/>
            <a:r>
              <a:rPr lang="en-GB" sz="2400" dirty="0" smtClean="0">
                <a:solidFill>
                  <a:schemeClr val="tx1"/>
                </a:solidFill>
              </a:rPr>
              <a:t>Its </a:t>
            </a:r>
            <a:r>
              <a:rPr lang="en-GB" sz="2400" dirty="0">
                <a:solidFill>
                  <a:schemeClr val="tx1"/>
                </a:solidFill>
              </a:rPr>
              <a:t>fun-to-read pages are packed with stories they’ll love – news, nature, science and brain-boosting puzzles</a:t>
            </a:r>
            <a:r>
              <a:rPr lang="en-GB" sz="2400" dirty="0" smtClean="0">
                <a:solidFill>
                  <a:schemeClr val="tx1"/>
                </a:solidFill>
              </a:rPr>
              <a:t>. (First 6 issues free)</a:t>
            </a:r>
          </a:p>
        </p:txBody>
      </p:sp>
      <p:pic>
        <p:nvPicPr>
          <p:cNvPr id="2052" name="Picture 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986283" y="801110"/>
            <a:ext cx="1855951" cy="24197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4424775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
            <a:ext cx="10515600" cy="955343"/>
          </a:xfrm>
        </p:spPr>
        <p:txBody>
          <a:bodyPr/>
          <a:lstStyle/>
          <a:p>
            <a:pPr algn="ctr"/>
            <a:r>
              <a:rPr lang="en-GB" dirty="0" smtClean="0"/>
              <a:t>Upcoming Events</a:t>
            </a:r>
            <a:endParaRPr lang="en-GB" dirty="0"/>
          </a:p>
        </p:txBody>
      </p:sp>
      <p:graphicFrame>
        <p:nvGraphicFramePr>
          <p:cNvPr id="4" name="Table 3"/>
          <p:cNvGraphicFramePr>
            <a:graphicFrameLocks noGrp="1"/>
          </p:cNvGraphicFramePr>
          <p:nvPr>
            <p:extLst>
              <p:ext uri="{D42A27DB-BD31-4B8C-83A1-F6EECF244321}">
                <p14:modId xmlns:p14="http://schemas.microsoft.com/office/powerpoint/2010/main" val="1966912793"/>
              </p:ext>
            </p:extLst>
          </p:nvPr>
        </p:nvGraphicFramePr>
        <p:xfrm>
          <a:off x="473124" y="769203"/>
          <a:ext cx="5768453" cy="5795370"/>
        </p:xfrm>
        <a:graphic>
          <a:graphicData uri="http://schemas.openxmlformats.org/drawingml/2006/table">
            <a:tbl>
              <a:tblPr firstRow="1" bandRow="1">
                <a:tableStyleId>{5C22544A-7EE6-4342-B048-85BDC9FD1C3A}</a:tableStyleId>
              </a:tblPr>
              <a:tblGrid>
                <a:gridCol w="5768453">
                  <a:extLst>
                    <a:ext uri="{9D8B030D-6E8A-4147-A177-3AD203B41FA5}">
                      <a16:colId xmlns:a16="http://schemas.microsoft.com/office/drawing/2014/main" val="20000"/>
                    </a:ext>
                  </a:extLst>
                </a:gridCol>
              </a:tblGrid>
              <a:tr h="893813">
                <a:tc>
                  <a:txBody>
                    <a:bodyPr/>
                    <a:lstStyle/>
                    <a:p>
                      <a:r>
                        <a:rPr lang="en-GB" sz="2800" dirty="0" smtClean="0"/>
                        <a:t>National Poetry Day Competition </a:t>
                      </a:r>
                      <a:endParaRPr lang="en-GB" sz="2800" dirty="0"/>
                    </a:p>
                  </a:txBody>
                  <a:tcPr marL="121920" marR="121920"/>
                </a:tc>
                <a:extLst>
                  <a:ext uri="{0D108BD9-81ED-4DB2-BD59-A6C34878D82A}">
                    <a16:rowId xmlns:a16="http://schemas.microsoft.com/office/drawing/2014/main" val="10000"/>
                  </a:ext>
                </a:extLst>
              </a:tr>
              <a:tr h="4901557">
                <a:tc>
                  <a:txBody>
                    <a:bodyPr/>
                    <a:lstStyle/>
                    <a:p>
                      <a:r>
                        <a:rPr lang="en-GB" sz="2000" dirty="0" smtClean="0"/>
                        <a:t>Thursday</a:t>
                      </a:r>
                      <a:r>
                        <a:rPr lang="en-GB" sz="2000" baseline="0" dirty="0" smtClean="0"/>
                        <a:t> 6</a:t>
                      </a:r>
                      <a:r>
                        <a:rPr lang="en-GB" sz="2000" baseline="30000" dirty="0" smtClean="0"/>
                        <a:t>th</a:t>
                      </a:r>
                      <a:r>
                        <a:rPr lang="en-GB" sz="2000" baseline="0" dirty="0" smtClean="0"/>
                        <a:t> October</a:t>
                      </a:r>
                    </a:p>
                    <a:p>
                      <a:r>
                        <a:rPr lang="en-GB" sz="2000" baseline="0" dirty="0" smtClean="0"/>
                        <a:t>Theme – The environment</a:t>
                      </a:r>
                    </a:p>
                    <a:p>
                      <a:endParaRPr lang="en-GB" sz="2000" baseline="0" dirty="0" smtClean="0"/>
                    </a:p>
                    <a:p>
                      <a:r>
                        <a:rPr lang="en-GB" sz="2000" b="1" baseline="0" dirty="0" smtClean="0"/>
                        <a:t>Teachers</a:t>
                      </a:r>
                      <a:r>
                        <a:rPr lang="en-GB" sz="2000" baseline="0" dirty="0" smtClean="0"/>
                        <a:t> will be sharing their favourite poems in </a:t>
                      </a:r>
                      <a:r>
                        <a:rPr lang="en-GB" sz="2000" baseline="0" smtClean="0"/>
                        <a:t>collective worship.</a:t>
                      </a:r>
                      <a:endParaRPr lang="en-GB" sz="2000" baseline="0" dirty="0" smtClean="0"/>
                    </a:p>
                    <a:p>
                      <a:endParaRPr lang="en-GB" sz="2000" baseline="0" dirty="0" smtClean="0"/>
                    </a:p>
                    <a:p>
                      <a:r>
                        <a:rPr lang="en-GB" sz="2000" b="1" baseline="0" dirty="0" smtClean="0"/>
                        <a:t>Children</a:t>
                      </a:r>
                      <a:r>
                        <a:rPr lang="en-GB" sz="2000" baseline="0" dirty="0" smtClean="0"/>
                        <a:t> will be challenged to write a poem about the environment for their home learning this week.</a:t>
                      </a:r>
                    </a:p>
                    <a:p>
                      <a:endParaRPr lang="en-GB" sz="2000" baseline="0" dirty="0" smtClean="0"/>
                    </a:p>
                    <a:p>
                      <a:r>
                        <a:rPr lang="en-GB" sz="2000" baseline="0" dirty="0" smtClean="0"/>
                        <a:t>5 poems will be chosen to read their poems in a celebration assembly (their parents/family will be invited) . Children will receive a small prize and the 5 poems will be put onto the website and shared in a newsletter.</a:t>
                      </a:r>
                    </a:p>
                    <a:p>
                      <a:endParaRPr lang="en-GB" sz="2800" dirty="0"/>
                    </a:p>
                  </a:txBody>
                  <a:tcPr marL="121920" marR="121920"/>
                </a:tc>
                <a:extLst>
                  <a:ext uri="{0D108BD9-81ED-4DB2-BD59-A6C34878D82A}">
                    <a16:rowId xmlns:a16="http://schemas.microsoft.com/office/drawing/2014/main" val="10001"/>
                  </a:ext>
                </a:extLst>
              </a:tr>
            </a:tbl>
          </a:graphicData>
        </a:graphic>
      </p:graphicFrame>
      <p:pic>
        <p:nvPicPr>
          <p:cNvPr id="5124" name="Picture 4" descr="National Poetry Day resources | National Literacy Trus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85571" y="769203"/>
            <a:ext cx="4668229" cy="4963066"/>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6313381" y="5796675"/>
            <a:ext cx="4408964" cy="369332"/>
          </a:xfrm>
          <a:prstGeom prst="rect">
            <a:avLst/>
          </a:prstGeom>
        </p:spPr>
        <p:txBody>
          <a:bodyPr wrap="none">
            <a:spAutoFit/>
          </a:bodyPr>
          <a:lstStyle/>
          <a:p>
            <a:pPr defTabSz="457200"/>
            <a:r>
              <a:rPr lang="en-GB" dirty="0">
                <a:solidFill>
                  <a:prstClr val="black"/>
                </a:solidFill>
                <a:hlinkClick r:id="rId4"/>
              </a:rPr>
              <a:t>https://childrens.poetryarchive.org/explore</a:t>
            </a:r>
            <a:r>
              <a:rPr lang="en-GB" dirty="0" smtClean="0">
                <a:solidFill>
                  <a:prstClr val="black"/>
                </a:solidFill>
                <a:hlinkClick r:id="rId4"/>
              </a:rPr>
              <a:t>/</a:t>
            </a:r>
            <a:r>
              <a:rPr lang="en-GB" dirty="0" smtClean="0">
                <a:solidFill>
                  <a:prstClr val="black"/>
                </a:solidFill>
              </a:rPr>
              <a:t> </a:t>
            </a:r>
            <a:endParaRPr lang="en-GB" dirty="0">
              <a:solidFill>
                <a:prstClr val="black"/>
              </a:solidFill>
            </a:endParaRPr>
          </a:p>
        </p:txBody>
      </p:sp>
      <p:sp>
        <p:nvSpPr>
          <p:cNvPr id="6" name="Rectangle 5"/>
          <p:cNvSpPr/>
          <p:nvPr/>
        </p:nvSpPr>
        <p:spPr>
          <a:xfrm>
            <a:off x="6122863" y="6201096"/>
            <a:ext cx="6778388" cy="369332"/>
          </a:xfrm>
          <a:prstGeom prst="rect">
            <a:avLst/>
          </a:prstGeom>
        </p:spPr>
        <p:txBody>
          <a:bodyPr wrap="square">
            <a:spAutoFit/>
          </a:bodyPr>
          <a:lstStyle/>
          <a:p>
            <a:pPr defTabSz="457200"/>
            <a:r>
              <a:rPr lang="en-GB" dirty="0">
                <a:solidFill>
                  <a:prstClr val="black"/>
                </a:solidFill>
                <a:hlinkClick r:id="rId5"/>
              </a:rPr>
              <a:t>https://</a:t>
            </a:r>
            <a:r>
              <a:rPr lang="en-GB" dirty="0" smtClean="0">
                <a:solidFill>
                  <a:prstClr val="black"/>
                </a:solidFill>
                <a:hlinkClick r:id="rId5"/>
              </a:rPr>
              <a:t>www.youtube.com/c/MichaelRosenOfficial</a:t>
            </a:r>
            <a:r>
              <a:rPr lang="en-GB" dirty="0" smtClean="0">
                <a:solidFill>
                  <a:prstClr val="black"/>
                </a:solidFill>
              </a:rPr>
              <a:t> </a:t>
            </a:r>
            <a:endParaRPr lang="en-GB" dirty="0">
              <a:solidFill>
                <a:prstClr val="black"/>
              </a:solidFill>
            </a:endParaRPr>
          </a:p>
        </p:txBody>
      </p:sp>
    </p:spTree>
    <p:extLst>
      <p:ext uri="{BB962C8B-B14F-4D97-AF65-F5344CB8AC3E}">
        <p14:creationId xmlns:p14="http://schemas.microsoft.com/office/powerpoint/2010/main" val="355278886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1228"/>
            <a:ext cx="10515600" cy="917764"/>
          </a:xfrm>
        </p:spPr>
        <p:txBody>
          <a:bodyPr/>
          <a:lstStyle/>
          <a:p>
            <a:pPr algn="ctr"/>
            <a:r>
              <a:rPr lang="en-GB" dirty="0" smtClean="0"/>
              <a:t>Upcoming Events</a:t>
            </a:r>
            <a:endParaRPr lang="en-GB" dirty="0"/>
          </a:p>
        </p:txBody>
      </p:sp>
      <p:graphicFrame>
        <p:nvGraphicFramePr>
          <p:cNvPr id="4" name="Table 3"/>
          <p:cNvGraphicFramePr>
            <a:graphicFrameLocks noGrp="1"/>
          </p:cNvGraphicFramePr>
          <p:nvPr>
            <p:extLst>
              <p:ext uri="{D42A27DB-BD31-4B8C-83A1-F6EECF244321}">
                <p14:modId xmlns:p14="http://schemas.microsoft.com/office/powerpoint/2010/main" val="1402803076"/>
              </p:ext>
            </p:extLst>
          </p:nvPr>
        </p:nvGraphicFramePr>
        <p:xfrm>
          <a:off x="412467" y="968992"/>
          <a:ext cx="5792716" cy="5852160"/>
        </p:xfrm>
        <a:graphic>
          <a:graphicData uri="http://schemas.openxmlformats.org/drawingml/2006/table">
            <a:tbl>
              <a:tblPr firstRow="1" bandRow="1">
                <a:tableStyleId>{5C22544A-7EE6-4342-B048-85BDC9FD1C3A}</a:tableStyleId>
              </a:tblPr>
              <a:tblGrid>
                <a:gridCol w="5792716">
                  <a:extLst>
                    <a:ext uri="{9D8B030D-6E8A-4147-A177-3AD203B41FA5}">
                      <a16:colId xmlns:a16="http://schemas.microsoft.com/office/drawing/2014/main" val="20000"/>
                    </a:ext>
                  </a:extLst>
                </a:gridCol>
              </a:tblGrid>
              <a:tr h="786642">
                <a:tc>
                  <a:txBody>
                    <a:bodyPr/>
                    <a:lstStyle/>
                    <a:p>
                      <a:r>
                        <a:rPr lang="en-GB" sz="3600" dirty="0" smtClean="0"/>
                        <a:t>October</a:t>
                      </a:r>
                      <a:r>
                        <a:rPr lang="en-GB" sz="3600" baseline="0" dirty="0" smtClean="0"/>
                        <a:t> Half Term Reading Challenge</a:t>
                      </a:r>
                    </a:p>
                    <a:p>
                      <a:r>
                        <a:rPr lang="en-GB" sz="3600" baseline="0" dirty="0" smtClean="0"/>
                        <a:t>The Mystery Book Swap</a:t>
                      </a:r>
                      <a:endParaRPr lang="en-GB" sz="3600" dirty="0"/>
                    </a:p>
                  </a:txBody>
                  <a:tcPr marL="121920" marR="121920"/>
                </a:tc>
                <a:extLst>
                  <a:ext uri="{0D108BD9-81ED-4DB2-BD59-A6C34878D82A}">
                    <a16:rowId xmlns:a16="http://schemas.microsoft.com/office/drawing/2014/main" val="10000"/>
                  </a:ext>
                </a:extLst>
              </a:tr>
              <a:tr h="3291018">
                <a:tc>
                  <a:txBody>
                    <a:bodyPr/>
                    <a:lstStyle/>
                    <a:p>
                      <a:r>
                        <a:rPr lang="en-GB" sz="2400" dirty="0" smtClean="0"/>
                        <a:t>We need your help!</a:t>
                      </a:r>
                    </a:p>
                    <a:p>
                      <a:r>
                        <a:rPr lang="en-GB" sz="2400" dirty="0" smtClean="0"/>
                        <a:t>-Children</a:t>
                      </a:r>
                      <a:r>
                        <a:rPr lang="en-GB" sz="2400" baseline="0" dirty="0" smtClean="0"/>
                        <a:t> to donate a book or two that they have enjoyed reading (date to be communicated)</a:t>
                      </a:r>
                    </a:p>
                    <a:p>
                      <a:r>
                        <a:rPr lang="en-GB" sz="2400" baseline="0" dirty="0" smtClean="0"/>
                        <a:t>-We will then sort them in to genres and wrap them</a:t>
                      </a:r>
                    </a:p>
                    <a:p>
                      <a:r>
                        <a:rPr lang="en-GB" sz="2400" baseline="0" dirty="0" smtClean="0"/>
                        <a:t>-All children in KS2 will choose a wrapped book to open, read and review over the half term</a:t>
                      </a:r>
                    </a:p>
                    <a:p>
                      <a:r>
                        <a:rPr lang="en-GB" sz="2400" baseline="0" dirty="0" smtClean="0"/>
                        <a:t>-We’d love to see photos of where your child chose to read their books</a:t>
                      </a:r>
                      <a:endParaRPr lang="en-GB" sz="2400" dirty="0"/>
                    </a:p>
                  </a:txBody>
                  <a:tcPr marL="121920" marR="121920"/>
                </a:tc>
                <a:extLst>
                  <a:ext uri="{0D108BD9-81ED-4DB2-BD59-A6C34878D82A}">
                    <a16:rowId xmlns:a16="http://schemas.microsoft.com/office/drawing/2014/main" val="10001"/>
                  </a:ext>
                </a:extLst>
              </a:tr>
            </a:tbl>
          </a:graphicData>
        </a:graphic>
      </p:graphicFrame>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36228" y="1213459"/>
            <a:ext cx="4811712" cy="4811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8142815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11500" dirty="0" smtClean="0"/>
              <a:t>Before you go…</a:t>
            </a:r>
            <a:endParaRPr lang="en-GB" sz="11500" dirty="0"/>
          </a:p>
        </p:txBody>
      </p:sp>
    </p:spTree>
    <p:extLst>
      <p:ext uri="{BB962C8B-B14F-4D97-AF65-F5344CB8AC3E}">
        <p14:creationId xmlns:p14="http://schemas.microsoft.com/office/powerpoint/2010/main" val="172815648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4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321</TotalTime>
  <Words>1805</Words>
  <Application>Microsoft Office PowerPoint</Application>
  <PresentationFormat>Widescreen</PresentationFormat>
  <Paragraphs>164</Paragraphs>
  <Slides>14</Slides>
  <Notes>5</Notes>
  <HiddenSlides>0</HiddenSlides>
  <MMClips>0</MMClips>
  <ScaleCrop>false</ScaleCrop>
  <HeadingPairs>
    <vt:vector size="6" baseType="variant">
      <vt:variant>
        <vt:lpstr>Fonts Used</vt:lpstr>
      </vt:variant>
      <vt:variant>
        <vt:i4>4</vt:i4>
      </vt:variant>
      <vt:variant>
        <vt:lpstr>Theme</vt:lpstr>
      </vt:variant>
      <vt:variant>
        <vt:i4>5</vt:i4>
      </vt:variant>
      <vt:variant>
        <vt:lpstr>Slide Titles</vt:lpstr>
      </vt:variant>
      <vt:variant>
        <vt:i4>14</vt:i4>
      </vt:variant>
    </vt:vector>
  </HeadingPairs>
  <TitlesOfParts>
    <vt:vector size="23" baseType="lpstr">
      <vt:lpstr>Arial</vt:lpstr>
      <vt:lpstr>Calibri</vt:lpstr>
      <vt:lpstr>Calibri Light</vt:lpstr>
      <vt:lpstr>Comic Sans MS</vt:lpstr>
      <vt:lpstr>Office Theme</vt:lpstr>
      <vt:lpstr>1_Office Theme</vt:lpstr>
      <vt:lpstr>2_Office Theme</vt:lpstr>
      <vt:lpstr>3_Office Theme</vt:lpstr>
      <vt:lpstr>4_Office Theme</vt:lpstr>
      <vt:lpstr>Promoting a Love of Reading for children in Key  Stage 2</vt:lpstr>
      <vt:lpstr>Why is reading for enjoyment important?</vt:lpstr>
      <vt:lpstr>How do we promote an enjoyment of reading in school?</vt:lpstr>
      <vt:lpstr>Whole Class Reading Text Choices</vt:lpstr>
      <vt:lpstr>Whole Class Reading Text Choices</vt:lpstr>
      <vt:lpstr>Whole Class Reading Text Choices</vt:lpstr>
      <vt:lpstr>Whole Class Reading Text Choices</vt:lpstr>
      <vt:lpstr>New Release Books – Coming this Autumn </vt:lpstr>
      <vt:lpstr>Ideas for Promoting a love of reading at home</vt:lpstr>
      <vt:lpstr>Subscriptions, rewards and gift ideas</vt:lpstr>
      <vt:lpstr>Subscriptions, rewards and gift ideas</vt:lpstr>
      <vt:lpstr>Upcoming Events</vt:lpstr>
      <vt:lpstr>Upcoming Events</vt:lpstr>
      <vt:lpstr>Before you go…</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Courtney Symonds</dc:creator>
  <cp:lastModifiedBy>Courtney Symonds</cp:lastModifiedBy>
  <cp:revision>23</cp:revision>
  <cp:lastPrinted>2022-09-21T16:14:44Z</cp:lastPrinted>
  <dcterms:created xsi:type="dcterms:W3CDTF">2022-09-21T12:32:23Z</dcterms:created>
  <dcterms:modified xsi:type="dcterms:W3CDTF">2022-09-27T15:26:38Z</dcterms:modified>
</cp:coreProperties>
</file>