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8" r:id="rId1"/>
    <p:sldMasterId id="2147483720" r:id="rId2"/>
  </p:sldMasterIdLst>
  <p:notesMasterIdLst>
    <p:notesMasterId r:id="rId14"/>
  </p:notesMasterIdLst>
  <p:handoutMasterIdLst>
    <p:handoutMasterId r:id="rId15"/>
  </p:handoutMasterIdLst>
  <p:sldIdLst>
    <p:sldId id="283" r:id="rId3"/>
    <p:sldId id="291" r:id="rId4"/>
    <p:sldId id="284" r:id="rId5"/>
    <p:sldId id="285" r:id="rId6"/>
    <p:sldId id="290" r:id="rId7"/>
    <p:sldId id="286" r:id="rId8"/>
    <p:sldId id="287" r:id="rId9"/>
    <p:sldId id="289" r:id="rId10"/>
    <p:sldId id="288" r:id="rId11"/>
    <p:sldId id="292" r:id="rId12"/>
    <p:sldId id="293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6C0"/>
    <a:srgbClr val="FD99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31" autoAdjust="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219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0F92F-5205-1240-A720-B28361FFC1EE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17A90-78CC-1648-9A76-51ACA2F756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556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9E9A4-C553-1941-B291-4A6F2D7960CF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DB3E8-4E0D-3A45-B2D1-C595BE25A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846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GB" dirty="0" smtClean="0"/>
              <a:t>Thank you for taking time to join is</a:t>
            </a:r>
            <a:r>
              <a:rPr lang="en-GB" baseline="0" dirty="0" smtClean="0"/>
              <a:t> </a:t>
            </a:r>
          </a:p>
          <a:p>
            <a:pPr marL="171450" indent="-171450">
              <a:buFontTx/>
              <a:buChar char="-"/>
            </a:pPr>
            <a:r>
              <a:rPr lang="en-GB" baseline="0" dirty="0" smtClean="0"/>
              <a:t>This is the first of our parent meetings, the next will be Maths linked</a:t>
            </a:r>
          </a:p>
          <a:p>
            <a:pPr marL="171450" indent="-171450">
              <a:buFontTx/>
              <a:buChar char="-"/>
            </a:pPr>
            <a:r>
              <a:rPr lang="en-GB" baseline="0" dirty="0" smtClean="0"/>
              <a:t>The aim of the meetings is to show you how we promote a love of reading in school, provide some ideas for home and inform you of some up and coming events that we have</a:t>
            </a:r>
          </a:p>
          <a:p>
            <a:pPr marL="171450" indent="-171450">
              <a:buFontTx/>
              <a:buChar char="-"/>
            </a:pPr>
            <a:r>
              <a:rPr lang="en-GB" baseline="0" dirty="0" smtClean="0"/>
              <a:t>This session will be split into two parts the first about promoting reading for enjoyment and the second to inform new reception parents about our phonics scheme and reading system</a:t>
            </a:r>
          </a:p>
          <a:p>
            <a:pPr marL="171450" indent="-171450">
              <a:buFontTx/>
              <a:buChar char="-"/>
            </a:pPr>
            <a:r>
              <a:rPr lang="en-GB" baseline="0" dirty="0" smtClean="0"/>
              <a:t>I have put together both sessions but Miss Neilson and Miss </a:t>
            </a:r>
            <a:r>
              <a:rPr lang="en-GB" baseline="0" dirty="0" err="1" smtClean="0"/>
              <a:t>Mayger</a:t>
            </a:r>
            <a:r>
              <a:rPr lang="en-GB" baseline="0" dirty="0" smtClean="0"/>
              <a:t> will be running the KS2 meeting, some ideas will be similar but there are differences</a:t>
            </a:r>
          </a:p>
          <a:p>
            <a:pPr marL="171450" indent="-171450">
              <a:buFontTx/>
              <a:buChar char="-"/>
            </a:pPr>
            <a:r>
              <a:rPr lang="en-GB" baseline="0" dirty="0" smtClean="0"/>
              <a:t>So let’s get stuck in…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75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Reading and</a:t>
            </a:r>
            <a:r>
              <a:rPr lang="en-GB" baseline="0" dirty="0" smtClean="0"/>
              <a:t> promoting an enjoyment of books underpins our Literacy teaching and themes that we teach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163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year 2, when children have completed the phonics programmes, we transition to daily whole class guided reading rather then group</a:t>
            </a:r>
            <a:r>
              <a:rPr lang="en-GB" baseline="0" dirty="0" smtClean="0"/>
              <a:t> reading. We introduce the teaching of skills using reading dog characters to give meaning to skills in a child friendly way. We introduced it last year so have invested more in 15 copies of a range of texts to continue it through the year.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86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-Be</a:t>
            </a:r>
            <a:r>
              <a:rPr lang="en-GB" baseline="0" dirty="0" smtClean="0"/>
              <a:t> expressive and enjoy reading the book yourself</a:t>
            </a:r>
            <a:endParaRPr lang="en-GB" dirty="0" smtClean="0"/>
          </a:p>
          <a:p>
            <a:r>
              <a:rPr lang="en-GB" dirty="0" smtClean="0"/>
              <a:t>Where</a:t>
            </a:r>
            <a:r>
              <a:rPr lang="en-GB" baseline="0" dirty="0" smtClean="0"/>
              <a:t> you read – bundle up outside on a chilly day with hot chocolates, use a torch, take books to relatives houses for them to read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5767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Such a lovely ide</a:t>
            </a:r>
            <a:r>
              <a:rPr lang="en-GB" baseline="0" dirty="0" smtClean="0"/>
              <a:t>a to create themes, use toys, pictures and little objects to explore and bring texts to life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871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Making reading</a:t>
            </a:r>
            <a:r>
              <a:rPr lang="en-GB" baseline="0" dirty="0" smtClean="0"/>
              <a:t> exciting and a nice family </a:t>
            </a:r>
            <a:r>
              <a:rPr lang="en-GB" baseline="0" dirty="0" err="1" smtClean="0"/>
              <a:t>activitym</a:t>
            </a:r>
            <a:r>
              <a:rPr lang="en-GB" baseline="0" dirty="0" smtClean="0"/>
              <a:t> make lollipop puppets, use story stones and teddies.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00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89 days till </a:t>
            </a:r>
            <a:r>
              <a:rPr lang="en-GB" dirty="0" err="1" smtClean="0"/>
              <a:t>christmas</a:t>
            </a:r>
            <a:r>
              <a:rPr lang="en-GB" dirty="0" smtClean="0"/>
              <a:t> </a:t>
            </a:r>
          </a:p>
          <a:p>
            <a:r>
              <a:rPr lang="en-GB" dirty="0" smtClean="0"/>
              <a:t>Little box of books – you can get a subscription but also</a:t>
            </a:r>
            <a:r>
              <a:rPr lang="en-GB" baseline="0" dirty="0" smtClean="0"/>
              <a:t> just look for a range of new ideas for what is popular</a:t>
            </a:r>
          </a:p>
          <a:p>
            <a:r>
              <a:rPr lang="en-GB" dirty="0" err="1" smtClean="0"/>
              <a:t>Okido</a:t>
            </a:r>
            <a:r>
              <a:rPr lang="en-GB" dirty="0" smtClean="0"/>
              <a:t> - 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magazine is carefully created by scientists and educators, promoting fun and immersive STEAM learning with a new topic to explore every month. So much more than just a magazine, your children can get stuck in with experiments, recipes, doodles, games and other exciting activities!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Brilliant </a:t>
            </a:r>
            <a:r>
              <a:rPr lang="en-GB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Brainz</a:t>
            </a:r>
            <a:r>
              <a:rPr lang="en-GB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Brilliant </a:t>
            </a:r>
            <a:r>
              <a:rPr lang="en-GB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Brainz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arts, music, wellbeing, science and culture all in one magazine for 6-12 year olds!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Helping children to question what’s around them, inspire their creativity and encourage them to read for pleasure!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Love my read – one off or gift</a:t>
            </a:r>
            <a:r>
              <a:rPr lang="en-GB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subscription box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3944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Such an important theme!</a:t>
            </a:r>
          </a:p>
          <a:p>
            <a:r>
              <a:rPr lang="en-GB" dirty="0" smtClean="0"/>
              <a:t>Like a mini recital!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201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28/09/2022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28/09/2022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28/09/2022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28/09/2022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28/09/2022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28/09/2022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28/09/2022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28/09/2022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28/09/2022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28/09/2022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28/09/2022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609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5343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3940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32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51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1224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427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222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6578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9654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408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28/09/2022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7DB37-4E3C-4E8E-8EC7-13F3BA3A33D8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40EAC-D5B7-4899-9EFB-554E76792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985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rilliantbrainz.com/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store.okido.com/pages/shop" TargetMode="External"/><Relationship Id="rId12" Type="http://schemas.openxmlformats.org/officeDocument/2006/relationships/hyperlink" Target="https://lovemyread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s://littleboxofbooks.co.uk/" TargetMode="External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youtube.com/c/MichaelRosenOfficial" TargetMode="External"/><Relationship Id="rId4" Type="http://schemas.openxmlformats.org/officeDocument/2006/relationships/hyperlink" Target="https://childrens.poetryarchive.org/explore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042137" y="1461282"/>
            <a:ext cx="6101863" cy="3474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GB" sz="4800" b="1" dirty="0" smtClean="0">
                <a:latin typeface="+mj-lt"/>
              </a:rPr>
              <a:t>Promoting a love of books and reading with younger children</a:t>
            </a:r>
            <a:endParaRPr lang="en-GB" sz="4800" b="1" dirty="0"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36979"/>
            <a:ext cx="3242048" cy="437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040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-186667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 smtClean="0"/>
              <a:t>Why is reading to children important?</a:t>
            </a:r>
            <a:endParaRPr lang="en-GB" sz="4000" b="1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960422"/>
              </p:ext>
            </p:extLst>
          </p:nvPr>
        </p:nvGraphicFramePr>
        <p:xfrm>
          <a:off x="141890" y="930166"/>
          <a:ext cx="6495393" cy="4518543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6495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50496">
                <a:tc>
                  <a:txBody>
                    <a:bodyPr/>
                    <a:lstStyle/>
                    <a:p>
                      <a:r>
                        <a:rPr lang="en-GB" sz="2000" b="0" dirty="0" smtClean="0"/>
                        <a:t>Supporting</a:t>
                      </a:r>
                      <a:r>
                        <a:rPr lang="en-GB" sz="2000" b="0" baseline="0" dirty="0" smtClean="0"/>
                        <a:t> cognitive development – remembering, problem solving and decision making</a:t>
                      </a:r>
                      <a:endParaRPr lang="en-GB" sz="20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049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Improved language skills -  introduces</a:t>
                      </a:r>
                      <a:r>
                        <a:rPr lang="en-GB" sz="2000" baseline="0" dirty="0" smtClean="0"/>
                        <a:t> children to a wealth of vocabulary that they would not be able to access themselves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237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Developing a</a:t>
                      </a:r>
                      <a:r>
                        <a:rPr lang="en-GB" sz="2000" baseline="0" dirty="0" smtClean="0"/>
                        <a:t> bond 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049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Increased</a:t>
                      </a:r>
                      <a:r>
                        <a:rPr lang="en-GB" sz="2000" baseline="0" dirty="0" smtClean="0"/>
                        <a:t> concentration – they are able to focus for the duration of short stories which can be increased as appropriate 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237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Improved imagination and creativity 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237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Cultivating a life long love of reading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367" y="819808"/>
            <a:ext cx="2579633" cy="268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367" y="3312588"/>
            <a:ext cx="2579633" cy="354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7603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646" y="365126"/>
            <a:ext cx="8812984" cy="1325563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How do we promote an enjoyment of reading in school?</a:t>
            </a:r>
            <a:endParaRPr lang="en-GB" sz="36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225646" y="1635445"/>
            <a:ext cx="2659225" cy="126663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r>
              <a:rPr lang="en-GB" sz="2100" dirty="0" smtClean="0">
                <a:solidFill>
                  <a:prstClr val="white"/>
                </a:solidFill>
                <a:latin typeface="Calibri" panose="020F0502020204030204"/>
              </a:rPr>
              <a:t>Daily stories read to the children- trialling voting</a:t>
            </a:r>
            <a:endParaRPr lang="en-GB" sz="21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027380" y="1189902"/>
            <a:ext cx="2659225" cy="126663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r>
              <a:rPr lang="en-GB" sz="2100" dirty="0">
                <a:solidFill>
                  <a:prstClr val="white"/>
                </a:solidFill>
                <a:latin typeface="Calibri" panose="020F0502020204030204"/>
              </a:rPr>
              <a:t>Using a range of texts to inspire Literacy Lessons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27380" y="2605061"/>
            <a:ext cx="2659225" cy="969576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r>
              <a:rPr lang="en-GB" sz="2100" dirty="0">
                <a:solidFill>
                  <a:prstClr val="white"/>
                </a:solidFill>
                <a:latin typeface="Calibri" panose="020F0502020204030204"/>
              </a:rPr>
              <a:t>World Book Day/Week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8409" y="4916082"/>
            <a:ext cx="2659225" cy="82298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r>
              <a:rPr lang="en-GB" sz="2100" dirty="0">
                <a:solidFill>
                  <a:prstClr val="white"/>
                </a:solidFill>
                <a:latin typeface="Calibri" panose="020F0502020204030204"/>
              </a:rPr>
              <a:t>Inspirational author visits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018410" y="3833744"/>
            <a:ext cx="2659225" cy="969576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r>
              <a:rPr lang="en-GB" sz="2100" dirty="0" smtClean="0">
                <a:solidFill>
                  <a:prstClr val="white"/>
                </a:solidFill>
                <a:latin typeface="Calibri" panose="020F0502020204030204"/>
              </a:rPr>
              <a:t>Well resourced reading areas</a:t>
            </a:r>
            <a:endParaRPr lang="en-GB" sz="21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881816" y="1205901"/>
            <a:ext cx="3039761" cy="96957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r>
              <a:rPr lang="en-GB" sz="2100" dirty="0" smtClean="0">
                <a:solidFill>
                  <a:prstClr val="white"/>
                </a:solidFill>
                <a:latin typeface="Calibri" panose="020F0502020204030204"/>
              </a:rPr>
              <a:t>Investment in new and more engaging books for reading sessions</a:t>
            </a:r>
            <a:endParaRPr lang="en-GB" sz="210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5568">
            <a:off x="5901654" y="2434450"/>
            <a:ext cx="1542380" cy="1943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0101">
            <a:off x="5793874" y="4633749"/>
            <a:ext cx="2027027" cy="193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085" y="3178859"/>
            <a:ext cx="1602545" cy="2003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25644" y="5739067"/>
            <a:ext cx="2659225" cy="9695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r>
              <a:rPr lang="en-GB" sz="2100" dirty="0" smtClean="0">
                <a:solidFill>
                  <a:prstClr val="white"/>
                </a:solidFill>
                <a:latin typeface="Calibri" panose="020F0502020204030204"/>
              </a:rPr>
              <a:t>The book bus</a:t>
            </a:r>
            <a:endParaRPr lang="en-GB" sz="21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027379" y="5841242"/>
            <a:ext cx="2497855" cy="867401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Book to share boxes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349" y="2961008"/>
            <a:ext cx="2815814" cy="211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590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44" y="272955"/>
            <a:ext cx="3135393" cy="1506797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r>
              <a:rPr lang="en-GB" sz="2100" dirty="0" smtClean="0">
                <a:solidFill>
                  <a:prstClr val="white"/>
                </a:solidFill>
                <a:latin typeface="Calibri" panose="020F0502020204030204"/>
              </a:rPr>
              <a:t>Class Copies of a range of texts in Year 2 for their transition to whole class guided reading</a:t>
            </a:r>
            <a:endParaRPr lang="en-GB" sz="210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9095">
            <a:off x="289336" y="2027832"/>
            <a:ext cx="3036247" cy="345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5516">
            <a:off x="6095578" y="3479907"/>
            <a:ext cx="2318398" cy="3034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69645">
            <a:off x="4131180" y="355226"/>
            <a:ext cx="2881484" cy="288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846" y="5561462"/>
            <a:ext cx="2593075" cy="129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358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Ideas for Promoting a love of reading at home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23683" y="953709"/>
            <a:ext cx="3548418" cy="133911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Sharing picture books with your children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932597" y="2397922"/>
            <a:ext cx="3548418" cy="133911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Make sure that reading is part of your daily routine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3844" y="5437290"/>
            <a:ext cx="3548418" cy="133911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Change up where you read 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865429" y="1250693"/>
            <a:ext cx="3548418" cy="133911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Show them that you like to read too!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65429" y="2852382"/>
            <a:ext cx="3548418" cy="2766355"/>
          </a:xfrm>
          <a:prstGeom prst="roundRect">
            <a:avLst/>
          </a:prstGeom>
          <a:solidFill>
            <a:srgbClr val="FD99F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Use the books as ideas for fun activities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-The tiger who came to tea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-The three little pigs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81015" y="5759354"/>
            <a:ext cx="4317246" cy="9317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Audiobooks for the car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23683" y="3889436"/>
            <a:ext cx="3548418" cy="133911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Don’t forget to share a range of texts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42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32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/>
              <a:t>Ideas for Promoting a love of reading at home</a:t>
            </a:r>
            <a:br>
              <a:rPr lang="en-GB" b="1" dirty="0" smtClean="0"/>
            </a:br>
            <a:r>
              <a:rPr lang="en-GB" sz="2400" b="1" dirty="0" smtClean="0"/>
              <a:t>Trips to the library to create a themed bookshelf</a:t>
            </a:r>
            <a:endParaRPr lang="en-GB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214049"/>
            <a:ext cx="2429300" cy="3643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906" y="3214049"/>
            <a:ext cx="2732962" cy="364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100" y="3050451"/>
            <a:ext cx="3793900" cy="37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073304"/>
              </p:ext>
            </p:extLst>
          </p:nvPr>
        </p:nvGraphicFramePr>
        <p:xfrm>
          <a:off x="191068" y="1178636"/>
          <a:ext cx="8679976" cy="253048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1699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99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9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9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4504">
                <a:tc>
                  <a:txBody>
                    <a:bodyPr/>
                    <a:lstStyle/>
                    <a:p>
                      <a:r>
                        <a:rPr lang="en-GB" dirty="0" smtClean="0"/>
                        <a:t>Spring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Summer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Autumn</a:t>
                      </a:r>
                      <a:r>
                        <a:rPr lang="en-GB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Winter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Valentines</a:t>
                      </a:r>
                      <a:r>
                        <a:rPr lang="en-GB" baseline="0" dirty="0" smtClean="0"/>
                        <a:t> Day (love, friendship), St Patricks Day,  Earth Day,  St George’s 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Sports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Back to School, celebrating differences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Arctic Animals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Easter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Holidays, countries,</a:t>
                      </a:r>
                      <a:r>
                        <a:rPr lang="en-GB" baseline="0" dirty="0" smtClean="0"/>
                        <a:t> transport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Harvest, Fire</a:t>
                      </a:r>
                      <a:r>
                        <a:rPr lang="en-GB" baseline="0" dirty="0" smtClean="0"/>
                        <a:t> safety, bonfire night, Diwali , Remembrance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Snow and Ice stories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Life</a:t>
                      </a:r>
                      <a:r>
                        <a:rPr lang="en-GB" baseline="0" dirty="0" smtClean="0"/>
                        <a:t> Cycles 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Beach and sea</a:t>
                      </a:r>
                      <a:r>
                        <a:rPr lang="en-GB" baseline="0" dirty="0" smtClean="0"/>
                        <a:t> animals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Hibernation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Christmas, New year,</a:t>
                      </a:r>
                      <a:r>
                        <a:rPr lang="en-GB" baseline="0" dirty="0" smtClean="0"/>
                        <a:t> new beginnings, Chinese New Year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4753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559" y="1909121"/>
            <a:ext cx="1966134" cy="231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1" y="423079"/>
            <a:ext cx="3986856" cy="5315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7975" y="-1"/>
            <a:ext cx="4940490" cy="2129051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/>
              <a:t>Create Reading dens and nooks</a:t>
            </a:r>
            <a:endParaRPr lang="en-GB" sz="5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144" y="3650895"/>
            <a:ext cx="5063321" cy="3207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" y="-1"/>
            <a:ext cx="3985147" cy="1883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885" y="4595059"/>
            <a:ext cx="4092621" cy="4092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144" y="1883390"/>
            <a:ext cx="3129034" cy="1788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3850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0535"/>
            <a:ext cx="4293394" cy="2159710"/>
          </a:xfrm>
        </p:spPr>
        <p:txBody>
          <a:bodyPr>
            <a:noAutofit/>
          </a:bodyPr>
          <a:lstStyle/>
          <a:p>
            <a:pPr algn="ctr"/>
            <a:r>
              <a:rPr lang="en-GB" sz="3600" dirty="0" smtClean="0"/>
              <a:t>Follow your local library on social media to keep updated with upcoming events</a:t>
            </a:r>
            <a:endParaRPr lang="en-GB" sz="3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394" y="0"/>
            <a:ext cx="485060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35322"/>
            <a:ext cx="4022677" cy="4022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9025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67137"/>
            <a:ext cx="7886700" cy="1325563"/>
          </a:xfrm>
        </p:spPr>
        <p:txBody>
          <a:bodyPr/>
          <a:lstStyle/>
          <a:p>
            <a:pPr algn="ctr"/>
            <a:r>
              <a:rPr lang="en-GB" b="1" dirty="0" smtClean="0"/>
              <a:t>Subscriptions and gift ideas</a:t>
            </a:r>
            <a:endParaRPr lang="en-GB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1" y="769179"/>
            <a:ext cx="2735523" cy="2735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4174" y="4105801"/>
            <a:ext cx="3116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4"/>
              </a:rPr>
              <a:t>https</a:t>
            </a:r>
            <a:r>
              <a:rPr lang="en-GB" dirty="0">
                <a:hlinkClick r:id="rId4"/>
              </a:rPr>
              <a:t>://littleboxofbooks.co.uk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49121" y="3443531"/>
            <a:ext cx="2926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Little Box of Books</a:t>
            </a:r>
          </a:p>
          <a:p>
            <a:r>
              <a:rPr lang="en-GB" dirty="0" smtClean="0"/>
              <a:t>Use for ideas or gift boxes</a:t>
            </a:r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34845"/>
            <a:ext cx="27432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346" y="814412"/>
            <a:ext cx="2645058" cy="2645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042346" y="3459470"/>
            <a:ext cx="3275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Okido</a:t>
            </a:r>
            <a:r>
              <a:rPr lang="en-GB" dirty="0"/>
              <a:t> </a:t>
            </a:r>
            <a:r>
              <a:rPr lang="en-GB" dirty="0" smtClean="0"/>
              <a:t>Science based magazine for 3 to 7 year olds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689923" y="2802239"/>
            <a:ext cx="24540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7"/>
              </a:rPr>
              <a:t>https://</a:t>
            </a:r>
            <a:r>
              <a:rPr lang="en-GB" dirty="0" smtClean="0">
                <a:hlinkClick r:id="rId7"/>
              </a:rPr>
              <a:t>store.okido.com/pages/shop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680077" y="6328728"/>
            <a:ext cx="3344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8"/>
              </a:rPr>
              <a:t>https://www.brilliantbrainz.com</a:t>
            </a:r>
            <a:r>
              <a:rPr lang="en-GB" dirty="0" smtClean="0">
                <a:hlinkClick r:id="rId8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561" y="3475140"/>
            <a:ext cx="1965278" cy="277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680077" y="4864196"/>
            <a:ext cx="12529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Brilliant </a:t>
            </a:r>
            <a:r>
              <a:rPr lang="en-GB" dirty="0" err="1" smtClean="0"/>
              <a:t>Brainz</a:t>
            </a:r>
            <a:r>
              <a:rPr lang="en-GB" dirty="0" smtClean="0"/>
              <a:t> Magazine for 6 to 12 year olds</a:t>
            </a:r>
            <a:endParaRPr lang="en-GB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883" y="4475132"/>
            <a:ext cx="2306133" cy="2306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85" y="4457111"/>
            <a:ext cx="1808563" cy="2234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870936" y="5648051"/>
            <a:ext cx="14439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12"/>
              </a:rPr>
              <a:t>https://</a:t>
            </a:r>
            <a:r>
              <a:rPr lang="en-GB" dirty="0" smtClean="0">
                <a:hlinkClick r:id="rId12"/>
              </a:rPr>
              <a:t>lovemyread.com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0787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955343"/>
          </a:xfrm>
        </p:spPr>
        <p:txBody>
          <a:bodyPr/>
          <a:lstStyle/>
          <a:p>
            <a:pPr algn="ctr"/>
            <a:r>
              <a:rPr lang="en-GB" dirty="0" smtClean="0"/>
              <a:t>Upcoming Events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787394"/>
              </p:ext>
            </p:extLst>
          </p:nvPr>
        </p:nvGraphicFramePr>
        <p:xfrm>
          <a:off x="354842" y="769203"/>
          <a:ext cx="4326340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6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93813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National Poetry Day Competition 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155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Thursday</a:t>
                      </a:r>
                      <a:r>
                        <a:rPr lang="en-GB" sz="1800" baseline="0" dirty="0" smtClean="0"/>
                        <a:t> 6</a:t>
                      </a:r>
                      <a:r>
                        <a:rPr lang="en-GB" sz="1800" baseline="30000" dirty="0" smtClean="0"/>
                        <a:t>th</a:t>
                      </a:r>
                      <a:r>
                        <a:rPr lang="en-GB" sz="1800" baseline="0" dirty="0" smtClean="0"/>
                        <a:t> October</a:t>
                      </a:r>
                    </a:p>
                    <a:p>
                      <a:r>
                        <a:rPr lang="en-GB" sz="1800" baseline="0" dirty="0" smtClean="0"/>
                        <a:t>Theme – The environment</a:t>
                      </a:r>
                    </a:p>
                    <a:p>
                      <a:endParaRPr lang="en-GB" sz="1800" baseline="0" dirty="0" smtClean="0"/>
                    </a:p>
                    <a:p>
                      <a:r>
                        <a:rPr lang="en-GB" sz="1800" b="1" baseline="0" dirty="0" smtClean="0"/>
                        <a:t>Teachers</a:t>
                      </a:r>
                      <a:r>
                        <a:rPr lang="en-GB" sz="1800" baseline="0" dirty="0" smtClean="0"/>
                        <a:t> will be sharing their favourite poems in collective  </a:t>
                      </a:r>
                      <a:r>
                        <a:rPr lang="en-GB" sz="1800" baseline="0" smtClean="0"/>
                        <a:t>worship daily.</a:t>
                      </a:r>
                      <a:endParaRPr lang="en-GB" sz="1800" baseline="0" dirty="0" smtClean="0"/>
                    </a:p>
                    <a:p>
                      <a:endParaRPr lang="en-GB" sz="1800" baseline="0" dirty="0" smtClean="0"/>
                    </a:p>
                    <a:p>
                      <a:r>
                        <a:rPr lang="en-GB" sz="1800" b="1" baseline="0" dirty="0" smtClean="0"/>
                        <a:t>Children</a:t>
                      </a:r>
                      <a:r>
                        <a:rPr lang="en-GB" sz="1800" baseline="0" dirty="0" smtClean="0"/>
                        <a:t> will be challenged to write a poem about the environment for their home learning this week.</a:t>
                      </a:r>
                    </a:p>
                    <a:p>
                      <a:endParaRPr lang="en-GB" sz="1800" baseline="0" dirty="0" smtClean="0"/>
                    </a:p>
                    <a:p>
                      <a:r>
                        <a:rPr lang="en-GB" sz="1800" baseline="0" dirty="0" smtClean="0"/>
                        <a:t>5 poems will be chosen to read their poems in a celebration assembly (their parents/family will be invited) . Children will receive a small prize and the 5 poems will be put onto the website and shared in a newsletter.</a:t>
                      </a:r>
                    </a:p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124" name="Picture 4" descr="National Poetry Day resources | National Literacy Tru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178" y="769203"/>
            <a:ext cx="3501172" cy="4963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735036" y="5796675"/>
            <a:ext cx="44089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https://childrens.poetryarchive.org/explore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222868" y="6201096"/>
            <a:ext cx="50837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www.youtube.com/c/MichaelRosenOfficial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435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1228"/>
            <a:ext cx="7886700" cy="917764"/>
          </a:xfrm>
        </p:spPr>
        <p:txBody>
          <a:bodyPr/>
          <a:lstStyle/>
          <a:p>
            <a:pPr algn="ctr"/>
            <a:r>
              <a:rPr lang="en-GB" dirty="0" smtClean="0"/>
              <a:t>Upcoming Events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4697"/>
              </p:ext>
            </p:extLst>
          </p:nvPr>
        </p:nvGraphicFramePr>
        <p:xfrm>
          <a:off x="309350" y="968992"/>
          <a:ext cx="4344537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4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6642">
                <a:tc>
                  <a:txBody>
                    <a:bodyPr/>
                    <a:lstStyle/>
                    <a:p>
                      <a:r>
                        <a:rPr lang="en-GB" sz="3600" dirty="0" smtClean="0"/>
                        <a:t>October</a:t>
                      </a:r>
                      <a:r>
                        <a:rPr lang="en-GB" sz="3600" baseline="0" dirty="0" smtClean="0"/>
                        <a:t> Half Term Reading Challenge</a:t>
                      </a:r>
                    </a:p>
                    <a:p>
                      <a:r>
                        <a:rPr lang="en-GB" sz="3600" baseline="0" dirty="0" smtClean="0"/>
                        <a:t>Adopt a Reading Bear </a:t>
                      </a:r>
                      <a:endParaRPr lang="en-GB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1018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We need your help!</a:t>
                      </a:r>
                    </a:p>
                    <a:p>
                      <a:r>
                        <a:rPr lang="en-GB" sz="2000" dirty="0" smtClean="0"/>
                        <a:t>-Children</a:t>
                      </a:r>
                      <a:r>
                        <a:rPr lang="en-GB" sz="2000" baseline="0" dirty="0" smtClean="0"/>
                        <a:t> to donate a washed teddy bear (or two)  to the school (date to be communicated)</a:t>
                      </a:r>
                    </a:p>
                    <a:p>
                      <a:r>
                        <a:rPr lang="en-GB" sz="2000" baseline="0" dirty="0" smtClean="0"/>
                        <a:t>-We will then line them up in the library and each KS1 class with the help of our library leaders will child will adopt a brand new bear and tag it on the last week of the term</a:t>
                      </a:r>
                    </a:p>
                    <a:p>
                      <a:r>
                        <a:rPr lang="en-GB" sz="2000" baseline="0" dirty="0" smtClean="0"/>
                        <a:t>-Their challenge is to read and share books with the bear over half term </a:t>
                      </a:r>
                    </a:p>
                    <a:p>
                      <a:r>
                        <a:rPr lang="en-GB" sz="2000" baseline="0" dirty="0" smtClean="0"/>
                        <a:t>We’d love to see photos 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372" y="1111866"/>
            <a:ext cx="3285628" cy="510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164134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2383</TotalTime>
  <Words>1008</Words>
  <Application>Microsoft Office PowerPoint</Application>
  <PresentationFormat>On-screen Show (4:3)</PresentationFormat>
  <Paragraphs>105</Paragraphs>
  <Slides>11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Georgia</vt:lpstr>
      <vt:lpstr>Trebuchet MS</vt:lpstr>
      <vt:lpstr>Slipstream</vt:lpstr>
      <vt:lpstr>Office Theme</vt:lpstr>
      <vt:lpstr>PowerPoint Presentation</vt:lpstr>
      <vt:lpstr>Why is reading to children important?</vt:lpstr>
      <vt:lpstr>How do we promote an enjoyment of reading in school?</vt:lpstr>
      <vt:lpstr>PowerPoint Presentation</vt:lpstr>
      <vt:lpstr>Ideas for Promoting a love of reading at home</vt:lpstr>
      <vt:lpstr>Ideas for Promoting a love of reading at home Trips to the library to create a themed bookshelf</vt:lpstr>
      <vt:lpstr>Create Reading dens and nooks</vt:lpstr>
      <vt:lpstr>Follow your local library on social media to keep updated with upcoming events</vt:lpstr>
      <vt:lpstr>Subscriptions and gift ideas</vt:lpstr>
      <vt:lpstr>Upcoming Events</vt:lpstr>
      <vt:lpstr>Upcoming Events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Nicholas Crook</dc:creator>
  <cp:lastModifiedBy>Courtney Symonds</cp:lastModifiedBy>
  <cp:revision>110</cp:revision>
  <dcterms:created xsi:type="dcterms:W3CDTF">2021-09-24T13:21:19Z</dcterms:created>
  <dcterms:modified xsi:type="dcterms:W3CDTF">2022-09-28T11:20:39Z</dcterms:modified>
</cp:coreProperties>
</file>